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4630400" cy="8229600"/>
  <p:notesSz cx="8229600" cy="14630400"/>
  <p:embeddedFontLst>
    <p:embeddedFont>
      <p:font typeface="Montserrat Medium" panose="00000600000000000000" pitchFamily="2" charset="0"/>
      <p:regular r:id="rId19"/>
    </p:embeddedFont>
    <p:embeddedFont>
      <p:font typeface="Calibri" panose="020F0502020204030204" pitchFamily="34" charset="0"/>
      <p:regular r:id="rId20"/>
      <p:bold r:id="rId21"/>
      <p:italic r:id="rId22"/>
      <p:boldItalic r:id="rId23"/>
    </p:embeddedFont>
    <p:embeddedFont>
      <p:font typeface="Consolas" panose="020B0609020204030204" pitchFamily="49"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3553" autoAdjust="0"/>
    <p:restoredTop sz="94610"/>
  </p:normalViewPr>
  <p:slideViewPr>
    <p:cSldViewPr snapToGrid="0" snapToObjects="1">
      <p:cViewPr varScale="1">
        <p:scale>
          <a:sx n="96" d="100"/>
          <a:sy n="96" d="100"/>
        </p:scale>
        <p:origin x="115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3031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421424"/>
          </a:solidFill>
          <a:ln/>
        </p:spPr>
      </p:sp>
      <p:sp>
        <p:nvSpPr>
          <p:cNvPr id="3" name="Shape 1"/>
          <p:cNvSpPr/>
          <p:nvPr/>
        </p:nvSpPr>
        <p:spPr>
          <a:xfrm>
            <a:off x="0" y="0"/>
            <a:ext cx="14630400" cy="8229600"/>
          </a:xfrm>
          <a:prstGeom prst="rect">
            <a:avLst/>
          </a:prstGeom>
          <a:solidFill>
            <a:srgbClr val="5C2438"/>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a:blip r:embed="rId3"/>
          <a:tile tx="0" ty="0" sx="100000" sy="100000" flip="none" algn="tl"/>
        </a:blipFill>
        <a:effectLst/>
      </p:bgPr>
    </p:bg>
    <p:spTree>
      <p:nvGrpSpPr>
        <p:cNvPr id="1" name=""/>
        <p:cNvGrpSpPr/>
        <p:nvPr/>
      </p:nvGrpSpPr>
      <p:grpSpPr>
        <a:xfrm>
          <a:off x="0" y="0"/>
          <a:ext cx="0" cy="0"/>
          <a:chOff x="0" y="0"/>
          <a:chExt cx="0" cy="0"/>
        </a:xfrm>
      </p:grpSpPr>
      <p:sp>
        <p:nvSpPr>
          <p:cNvPr id="2" name="Text 0"/>
          <p:cNvSpPr/>
          <p:nvPr/>
        </p:nvSpPr>
        <p:spPr>
          <a:xfrm>
            <a:off x="401390" y="587010"/>
            <a:ext cx="7878961" cy="984885"/>
          </a:xfrm>
          <a:prstGeom prst="rect">
            <a:avLst/>
          </a:prstGeom>
          <a:noFill/>
          <a:ln/>
        </p:spPr>
        <p:txBody>
          <a:bodyPr wrap="none" lIns="0" tIns="0" rIns="0" bIns="0" rtlCol="0" anchor="t"/>
          <a:lstStyle/>
          <a:p>
            <a:pPr marL="0" indent="0">
              <a:lnSpc>
                <a:spcPts val="7750"/>
              </a:lnSpc>
              <a:buNone/>
            </a:pPr>
            <a:r>
              <a:rPr lang="en-US" sz="6200" b="1" dirty="0">
                <a:solidFill>
                  <a:srgbClr val="FFB393"/>
                </a:solidFill>
                <a:latin typeface="Brygada 1918 Bold" pitchFamily="34" charset="0"/>
                <a:ea typeface="Brygada 1918 Bold" pitchFamily="34" charset="-122"/>
                <a:cs typeface="Brygada 1918 Bold" pitchFamily="34" charset="-120"/>
              </a:rPr>
              <a:t>proyecto oasis</a:t>
            </a:r>
            <a:endParaRPr lang="en-US" sz="6200" dirty="0"/>
          </a:p>
        </p:txBody>
      </p:sp>
      <p:sp>
        <p:nvSpPr>
          <p:cNvPr id="6" name="Rectángulo 5"/>
          <p:cNvSpPr/>
          <p:nvPr/>
        </p:nvSpPr>
        <p:spPr>
          <a:xfrm>
            <a:off x="401390" y="2112570"/>
            <a:ext cx="7315200" cy="1938992"/>
          </a:xfrm>
          <a:prstGeom prst="rect">
            <a:avLst/>
          </a:prstGeom>
        </p:spPr>
        <p:txBody>
          <a:bodyPr>
            <a:spAutoFit/>
          </a:bodyPr>
          <a:lstStyle/>
          <a:p>
            <a:r>
              <a:rPr lang="es-ES" sz="2400" dirty="0">
                <a:solidFill>
                  <a:srgbClr val="F4CAB8"/>
                </a:solidFill>
                <a:latin typeface="Montserrat Medium" pitchFamily="34" charset="0"/>
                <a:ea typeface="Montserrat Medium" pitchFamily="34" charset="-122"/>
                <a:cs typeface="Montserrat Medium" pitchFamily="34" charset="-120"/>
              </a:rPr>
              <a:t>Este proyecto tiene como objetivo desarrollar un prototipo para monitorear la calidad del agua en la ciudad de Barranquilla. La plataforma web permitirá la visualización de datos en tiempo real y análisis de tendencias.</a:t>
            </a:r>
          </a:p>
        </p:txBody>
      </p:sp>
      <p:pic>
        <p:nvPicPr>
          <p:cNvPr id="7" name="Imagen 6"/>
          <p:cNvPicPr>
            <a:picLocks noChangeAspect="1"/>
          </p:cNvPicPr>
          <p:nvPr/>
        </p:nvPicPr>
        <p:blipFill>
          <a:blip r:embed="rId4"/>
          <a:stretch>
            <a:fillRect/>
          </a:stretch>
        </p:blipFill>
        <p:spPr>
          <a:xfrm>
            <a:off x="8916158" y="0"/>
            <a:ext cx="5714242" cy="8229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49260" y="3076099"/>
            <a:ext cx="6304836" cy="2077403"/>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El bucle </a:t>
            </a:r>
            <a:r>
              <a:rPr lang="en-US" sz="1650" dirty="0">
                <a:solidFill>
                  <a:srgbClr val="F4CAB8"/>
                </a:solidFill>
                <a:highlight>
                  <a:srgbClr val="4D1700"/>
                </a:highlight>
                <a:latin typeface="Consolas" pitchFamily="34" charset="0"/>
                <a:ea typeface="Consolas" pitchFamily="34" charset="-122"/>
                <a:cs typeface="Consolas" pitchFamily="34" charset="-120"/>
              </a:rPr>
              <a:t>while True:</a:t>
            </a:r>
            <a:r>
              <a:rPr lang="en-US" sz="1650" dirty="0">
                <a:solidFill>
                  <a:srgbClr val="F4CAB8"/>
                </a:solidFill>
                <a:latin typeface="Montserrat Medium" pitchFamily="34" charset="0"/>
                <a:ea typeface="Montserrat Medium" pitchFamily="34" charset="-122"/>
                <a:cs typeface="Montserrat Medium" pitchFamily="34" charset="-120"/>
              </a:rPr>
              <a:t> mantiene el menú de opciones visible y permite que el usuario ejecute diferentes acciones hasta que decida salir seleccionando la opción "5". Si el usuario selecciona cualquier otra opción, el flujo del programa responde a esa opción y luego regresa a mostrar el menú nuevamente.</a:t>
            </a:r>
            <a:endParaRPr lang="en-US" sz="1650" dirty="0"/>
          </a:p>
        </p:txBody>
      </p:sp>
      <p:pic>
        <p:nvPicPr>
          <p:cNvPr id="3" name="Image 0" descr="preencoded.png"/>
          <p:cNvPicPr>
            <a:picLocks noChangeAspect="1"/>
          </p:cNvPicPr>
          <p:nvPr/>
        </p:nvPicPr>
        <p:blipFill>
          <a:blip r:embed="rId3"/>
          <a:stretch>
            <a:fillRect/>
          </a:stretch>
        </p:blipFill>
        <p:spPr>
          <a:xfrm>
            <a:off x="7583924" y="2700457"/>
            <a:ext cx="5278041" cy="2293620"/>
          </a:xfrm>
          <a:prstGeom prst="rect">
            <a:avLst/>
          </a:prstGeom>
        </p:spPr>
      </p:pic>
      <p:sp>
        <p:nvSpPr>
          <p:cNvPr id="4" name="Text 1"/>
          <p:cNvSpPr/>
          <p:nvPr/>
        </p:nvSpPr>
        <p:spPr>
          <a:xfrm>
            <a:off x="7583924" y="5234940"/>
            <a:ext cx="6304836" cy="342424"/>
          </a:xfrm>
          <a:prstGeom prst="rect">
            <a:avLst/>
          </a:prstGeom>
          <a:noFill/>
          <a:ln/>
        </p:spPr>
        <p:txBody>
          <a:bodyPr wrap="none" lIns="0" tIns="0" rIns="0" bIns="0" rtlCol="0" anchor="t"/>
          <a:lstStyle/>
          <a:p>
            <a:pPr marL="0" indent="0">
              <a:lnSpc>
                <a:spcPts val="2650"/>
              </a:lnSpc>
              <a:buNone/>
            </a:pPr>
            <a:endParaRPr lang="en-US" sz="16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44723" y="3820954"/>
            <a:ext cx="6445806" cy="589359"/>
          </a:xfrm>
          <a:prstGeom prst="rect">
            <a:avLst/>
          </a:prstGeom>
          <a:noFill/>
          <a:ln/>
        </p:spPr>
        <p:txBody>
          <a:bodyPr wrap="square" lIns="0" tIns="0" rIns="0" bIns="0" rtlCol="0" anchor="t"/>
          <a:lstStyle/>
          <a:p>
            <a:pPr marL="0" indent="0">
              <a:lnSpc>
                <a:spcPts val="2300"/>
              </a:lnSpc>
              <a:buNone/>
            </a:pPr>
            <a:r>
              <a:rPr lang="en-US" sz="1450" dirty="0">
                <a:solidFill>
                  <a:srgbClr val="F4CAB8"/>
                </a:solidFill>
                <a:latin typeface="Montserrat Medium" pitchFamily="34" charset="0"/>
                <a:ea typeface="Montserrat Medium" pitchFamily="34" charset="-122"/>
                <a:cs typeface="Montserrat Medium" pitchFamily="34" charset="-120"/>
              </a:rPr>
              <a:t>la opción 1 te permite ingresar los datos básicos desde consola para la creación de los diccionarios.</a:t>
            </a:r>
            <a:endParaRPr lang="en-US" sz="1450" dirty="0"/>
          </a:p>
        </p:txBody>
      </p:sp>
      <p:pic>
        <p:nvPicPr>
          <p:cNvPr id="3" name="Image 0" descr="preencoded.png"/>
          <p:cNvPicPr>
            <a:picLocks noChangeAspect="1"/>
          </p:cNvPicPr>
          <p:nvPr/>
        </p:nvPicPr>
        <p:blipFill>
          <a:blip r:embed="rId3"/>
          <a:stretch>
            <a:fillRect/>
          </a:stretch>
        </p:blipFill>
        <p:spPr>
          <a:xfrm>
            <a:off x="7547491" y="713661"/>
            <a:ext cx="4988600" cy="680394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49260" y="3772376"/>
            <a:ext cx="6304836" cy="684848"/>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opción 2 te permite mostrar de manera organizada los datos guardados dentro de los diccionarios.</a:t>
            </a:r>
            <a:endParaRPr lang="en-US" sz="1650" dirty="0"/>
          </a:p>
        </p:txBody>
      </p:sp>
      <p:pic>
        <p:nvPicPr>
          <p:cNvPr id="3" name="Image 0" descr="preencoded.png"/>
          <p:cNvPicPr>
            <a:picLocks noChangeAspect="1"/>
          </p:cNvPicPr>
          <p:nvPr/>
        </p:nvPicPr>
        <p:blipFill>
          <a:blip r:embed="rId3"/>
          <a:stretch>
            <a:fillRect/>
          </a:stretch>
        </p:blipFill>
        <p:spPr>
          <a:xfrm>
            <a:off x="7583924" y="2868335"/>
            <a:ext cx="6304836" cy="2492931"/>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49260" y="3148013"/>
            <a:ext cx="5709404" cy="713542"/>
          </a:xfrm>
          <a:prstGeom prst="rect">
            <a:avLst/>
          </a:prstGeom>
          <a:noFill/>
          <a:ln/>
        </p:spPr>
        <p:txBody>
          <a:bodyPr wrap="none" lIns="0" tIns="0" rIns="0" bIns="0" rtlCol="0" anchor="t"/>
          <a:lstStyle/>
          <a:p>
            <a:pPr marL="0" indent="0">
              <a:lnSpc>
                <a:spcPts val="5600"/>
              </a:lnSpc>
              <a:buNone/>
            </a:pPr>
            <a:endParaRPr lang="en-US" sz="4450" dirty="0"/>
          </a:p>
        </p:txBody>
      </p:sp>
      <p:sp>
        <p:nvSpPr>
          <p:cNvPr id="3" name="Text 1"/>
          <p:cNvSpPr/>
          <p:nvPr/>
        </p:nvSpPr>
        <p:spPr>
          <a:xfrm>
            <a:off x="749260" y="4075628"/>
            <a:ext cx="6304836" cy="1027271"/>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opción 3 te permite mostrar los cuerpos de agua guardados en el diccionario cuyos valores IRCA sean menores al 35%</a:t>
            </a:r>
            <a:endParaRPr lang="en-US" sz="1650" dirty="0"/>
          </a:p>
        </p:txBody>
      </p:sp>
      <p:pic>
        <p:nvPicPr>
          <p:cNvPr id="4" name="Image 0" descr="preencoded.png"/>
          <p:cNvPicPr>
            <a:picLocks noChangeAspect="1"/>
          </p:cNvPicPr>
          <p:nvPr/>
        </p:nvPicPr>
        <p:blipFill>
          <a:blip r:embed="rId3"/>
          <a:stretch>
            <a:fillRect/>
          </a:stretch>
        </p:blipFill>
        <p:spPr>
          <a:xfrm>
            <a:off x="7583924" y="3542586"/>
            <a:ext cx="6304836" cy="114431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49260" y="1412796"/>
            <a:ext cx="6304836" cy="684848"/>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El programa muestra una lista de cuerpos de agua con sus </a:t>
            </a:r>
            <a:r>
              <a:rPr lang="en-US" sz="1650" b="1" dirty="0">
                <a:solidFill>
                  <a:srgbClr val="F4CAB8"/>
                </a:solidFill>
                <a:latin typeface="Montserrat Medium" pitchFamily="34" charset="0"/>
                <a:ea typeface="Montserrat Medium" pitchFamily="34" charset="-122"/>
                <a:cs typeface="Montserrat Medium" pitchFamily="34" charset="-120"/>
              </a:rPr>
              <a:t>ID</a:t>
            </a:r>
            <a:r>
              <a:rPr lang="en-US" sz="1650" dirty="0">
                <a:solidFill>
                  <a:srgbClr val="F4CAB8"/>
                </a:solidFill>
                <a:latin typeface="Montserrat Medium" pitchFamily="34" charset="0"/>
                <a:ea typeface="Montserrat Medium" pitchFamily="34" charset="-122"/>
                <a:cs typeface="Montserrat Medium" pitchFamily="34" charset="-120"/>
              </a:rPr>
              <a:t> y </a:t>
            </a:r>
            <a:r>
              <a:rPr lang="en-US" sz="1650" b="1" dirty="0">
                <a:solidFill>
                  <a:srgbClr val="F4CAB8"/>
                </a:solidFill>
                <a:latin typeface="Montserrat Medium" pitchFamily="34" charset="0"/>
                <a:ea typeface="Montserrat Medium" pitchFamily="34" charset="-122"/>
                <a:cs typeface="Montserrat Medium" pitchFamily="34" charset="-120"/>
              </a:rPr>
              <a:t>niveles de riesgo</a:t>
            </a:r>
            <a:r>
              <a:rPr lang="en-US" sz="1650" dirty="0">
                <a:solidFill>
                  <a:srgbClr val="F4CAB8"/>
                </a:solidFill>
                <a:latin typeface="Montserrat Medium" pitchFamily="34" charset="0"/>
                <a:ea typeface="Montserrat Medium" pitchFamily="34" charset="-122"/>
                <a:cs typeface="Montserrat Medium" pitchFamily="34" charset="-120"/>
              </a:rPr>
              <a:t>.</a:t>
            </a:r>
            <a:endParaRPr lang="en-US" sz="1650" dirty="0"/>
          </a:p>
        </p:txBody>
      </p:sp>
      <p:sp>
        <p:nvSpPr>
          <p:cNvPr id="3" name="Text 1"/>
          <p:cNvSpPr/>
          <p:nvPr/>
        </p:nvSpPr>
        <p:spPr>
          <a:xfrm>
            <a:off x="749260" y="2172533"/>
            <a:ext cx="6304836" cy="684848"/>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El usuario puede elegir actualizar un cuerpo de agua proporcionado su </a:t>
            </a:r>
            <a:r>
              <a:rPr lang="en-US" sz="1650" b="1" dirty="0">
                <a:solidFill>
                  <a:srgbClr val="F4CAB8"/>
                </a:solidFill>
                <a:latin typeface="Montserrat Medium" pitchFamily="34" charset="0"/>
                <a:ea typeface="Montserrat Medium" pitchFamily="34" charset="-122"/>
                <a:cs typeface="Montserrat Medium" pitchFamily="34" charset="-120"/>
              </a:rPr>
              <a:t>ID</a:t>
            </a:r>
            <a:r>
              <a:rPr lang="en-US" sz="1650" dirty="0">
                <a:solidFill>
                  <a:srgbClr val="F4CAB8"/>
                </a:solidFill>
                <a:latin typeface="Montserrat Medium" pitchFamily="34" charset="0"/>
                <a:ea typeface="Montserrat Medium" pitchFamily="34" charset="-122"/>
                <a:cs typeface="Montserrat Medium" pitchFamily="34" charset="-120"/>
              </a:rPr>
              <a:t>.</a:t>
            </a:r>
            <a:endParaRPr lang="en-US" sz="1650" dirty="0"/>
          </a:p>
        </p:txBody>
      </p:sp>
      <p:sp>
        <p:nvSpPr>
          <p:cNvPr id="4" name="Text 2"/>
          <p:cNvSpPr/>
          <p:nvPr/>
        </p:nvSpPr>
        <p:spPr>
          <a:xfrm>
            <a:off x="749260" y="2932271"/>
            <a:ext cx="6304836" cy="684848"/>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Si el cuerpo de agua existe, puede actualizar el </a:t>
            </a:r>
            <a:r>
              <a:rPr lang="en-US" sz="1650" b="1" dirty="0">
                <a:solidFill>
                  <a:srgbClr val="F4CAB8"/>
                </a:solidFill>
                <a:latin typeface="Montserrat Medium" pitchFamily="34" charset="0"/>
                <a:ea typeface="Montserrat Medium" pitchFamily="34" charset="-122"/>
                <a:cs typeface="Montserrat Medium" pitchFamily="34" charset="-120"/>
              </a:rPr>
              <a:t>nombre</a:t>
            </a:r>
            <a:r>
              <a:rPr lang="en-US" sz="1650" dirty="0">
                <a:solidFill>
                  <a:srgbClr val="F4CAB8"/>
                </a:solidFill>
                <a:latin typeface="Montserrat Medium" pitchFamily="34" charset="0"/>
                <a:ea typeface="Montserrat Medium" pitchFamily="34" charset="-122"/>
                <a:cs typeface="Montserrat Medium" pitchFamily="34" charset="-120"/>
              </a:rPr>
              <a:t> y </a:t>
            </a:r>
            <a:r>
              <a:rPr lang="en-US" sz="1650" b="1" dirty="0">
                <a:solidFill>
                  <a:srgbClr val="F4CAB8"/>
                </a:solidFill>
                <a:latin typeface="Montserrat Medium" pitchFamily="34" charset="0"/>
                <a:ea typeface="Montserrat Medium" pitchFamily="34" charset="-122"/>
                <a:cs typeface="Montserrat Medium" pitchFamily="34" charset="-120"/>
              </a:rPr>
              <a:t>valor de IRCA</a:t>
            </a:r>
            <a:r>
              <a:rPr lang="en-US" sz="1650" dirty="0">
                <a:solidFill>
                  <a:srgbClr val="F4CAB8"/>
                </a:solidFill>
                <a:latin typeface="Montserrat Medium" pitchFamily="34" charset="0"/>
                <a:ea typeface="Montserrat Medium" pitchFamily="34" charset="-122"/>
                <a:cs typeface="Montserrat Medium" pitchFamily="34" charset="-120"/>
              </a:rPr>
              <a:t>.</a:t>
            </a:r>
            <a:endParaRPr lang="en-US" sz="1650" dirty="0"/>
          </a:p>
        </p:txBody>
      </p:sp>
      <p:sp>
        <p:nvSpPr>
          <p:cNvPr id="5" name="Text 3"/>
          <p:cNvSpPr/>
          <p:nvPr/>
        </p:nvSpPr>
        <p:spPr>
          <a:xfrm>
            <a:off x="749260" y="3692009"/>
            <a:ext cx="6304836" cy="684848"/>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Se guarda la información actualizada y se muestra un mensaje de éxito.</a:t>
            </a:r>
            <a:endParaRPr lang="en-US" sz="1650" dirty="0"/>
          </a:p>
        </p:txBody>
      </p:sp>
      <p:sp>
        <p:nvSpPr>
          <p:cNvPr id="6" name="Text 4"/>
          <p:cNvSpPr/>
          <p:nvPr/>
        </p:nvSpPr>
        <p:spPr>
          <a:xfrm>
            <a:off x="749260" y="4451747"/>
            <a:ext cx="6304836" cy="684848"/>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Si algo sale mal (por ejemplo, un ID no válido), se manejan los errores y se informa al usuario.</a:t>
            </a:r>
            <a:endParaRPr lang="en-US" sz="1650" dirty="0"/>
          </a:p>
        </p:txBody>
      </p:sp>
      <p:sp>
        <p:nvSpPr>
          <p:cNvPr id="7" name="Text 5"/>
          <p:cNvSpPr/>
          <p:nvPr/>
        </p:nvSpPr>
        <p:spPr>
          <a:xfrm>
            <a:off x="749260" y="5329238"/>
            <a:ext cx="6304836" cy="1369695"/>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Este código proporciona una forma interactiva de </a:t>
            </a:r>
            <a:r>
              <a:rPr lang="en-US" sz="1650" b="1" dirty="0">
                <a:solidFill>
                  <a:srgbClr val="F4CAB8"/>
                </a:solidFill>
                <a:latin typeface="Montserrat Medium" pitchFamily="34" charset="0"/>
                <a:ea typeface="Montserrat Medium" pitchFamily="34" charset="-122"/>
                <a:cs typeface="Montserrat Medium" pitchFamily="34" charset="-120"/>
              </a:rPr>
              <a:t>gestionar</a:t>
            </a:r>
            <a:r>
              <a:rPr lang="en-US" sz="1650" dirty="0">
                <a:solidFill>
                  <a:srgbClr val="F4CAB8"/>
                </a:solidFill>
                <a:latin typeface="Montserrat Medium" pitchFamily="34" charset="0"/>
                <a:ea typeface="Montserrat Medium" pitchFamily="34" charset="-122"/>
                <a:cs typeface="Montserrat Medium" pitchFamily="34" charset="-120"/>
              </a:rPr>
              <a:t> los cuerpos de agua y </a:t>
            </a:r>
            <a:r>
              <a:rPr lang="en-US" sz="1650" b="1" dirty="0">
                <a:solidFill>
                  <a:srgbClr val="F4CAB8"/>
                </a:solidFill>
                <a:latin typeface="Montserrat Medium" pitchFamily="34" charset="0"/>
                <a:ea typeface="Montserrat Medium" pitchFamily="34" charset="-122"/>
                <a:cs typeface="Montserrat Medium" pitchFamily="34" charset="-120"/>
              </a:rPr>
              <a:t>actualizar</a:t>
            </a:r>
            <a:r>
              <a:rPr lang="en-US" sz="1650" dirty="0">
                <a:solidFill>
                  <a:srgbClr val="F4CAB8"/>
                </a:solidFill>
                <a:latin typeface="Montserrat Medium" pitchFamily="34" charset="0"/>
                <a:ea typeface="Montserrat Medium" pitchFamily="34" charset="-122"/>
                <a:cs typeface="Montserrat Medium" pitchFamily="34" charset="-120"/>
              </a:rPr>
              <a:t> sus datos en un sistema, permitiendo un control eficiente sobre la información almacenada.</a:t>
            </a:r>
            <a:endParaRPr lang="en-US" sz="1650" dirty="0"/>
          </a:p>
        </p:txBody>
      </p:sp>
      <p:pic>
        <p:nvPicPr>
          <p:cNvPr id="8" name="Image 0" descr="preencoded.png"/>
          <p:cNvPicPr>
            <a:picLocks noChangeAspect="1"/>
          </p:cNvPicPr>
          <p:nvPr/>
        </p:nvPicPr>
        <p:blipFill>
          <a:blip r:embed="rId3"/>
          <a:stretch>
            <a:fillRect/>
          </a:stretch>
        </p:blipFill>
        <p:spPr>
          <a:xfrm>
            <a:off x="7583924" y="1809631"/>
            <a:ext cx="6304836" cy="46101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49260" y="1241584"/>
            <a:ext cx="6304836" cy="684848"/>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El usuario elige eliminar un cuerpo de agua e ingresa un </a:t>
            </a:r>
            <a:r>
              <a:rPr lang="en-US" sz="1650" b="1" dirty="0">
                <a:solidFill>
                  <a:srgbClr val="F4CAB8"/>
                </a:solidFill>
                <a:latin typeface="Montserrat Medium" pitchFamily="34" charset="0"/>
                <a:ea typeface="Montserrat Medium" pitchFamily="34" charset="-122"/>
                <a:cs typeface="Montserrat Medium" pitchFamily="34" charset="-120"/>
              </a:rPr>
              <a:t>ID</a:t>
            </a:r>
            <a:r>
              <a:rPr lang="en-US" sz="1650" dirty="0">
                <a:solidFill>
                  <a:srgbClr val="F4CAB8"/>
                </a:solidFill>
                <a:latin typeface="Montserrat Medium" pitchFamily="34" charset="0"/>
                <a:ea typeface="Montserrat Medium" pitchFamily="34" charset="-122"/>
                <a:cs typeface="Montserrat Medium" pitchFamily="34" charset="-120"/>
              </a:rPr>
              <a:t>.</a:t>
            </a:r>
            <a:endParaRPr lang="en-US" sz="1650" dirty="0"/>
          </a:p>
        </p:txBody>
      </p:sp>
      <p:sp>
        <p:nvSpPr>
          <p:cNvPr id="3" name="Text 1"/>
          <p:cNvSpPr/>
          <p:nvPr/>
        </p:nvSpPr>
        <p:spPr>
          <a:xfrm>
            <a:off x="749260" y="2001322"/>
            <a:ext cx="6304836" cy="1027271"/>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Si el </a:t>
            </a:r>
            <a:r>
              <a:rPr lang="en-US" sz="1650" b="1" dirty="0">
                <a:solidFill>
                  <a:srgbClr val="F4CAB8"/>
                </a:solidFill>
                <a:latin typeface="Montserrat Medium" pitchFamily="34" charset="0"/>
                <a:ea typeface="Montserrat Medium" pitchFamily="34" charset="-122"/>
                <a:cs typeface="Montserrat Medium" pitchFamily="34" charset="-120"/>
              </a:rPr>
              <a:t>ID</a:t>
            </a:r>
            <a:r>
              <a:rPr lang="en-US" sz="1650" dirty="0">
                <a:solidFill>
                  <a:srgbClr val="F4CAB8"/>
                </a:solidFill>
                <a:latin typeface="Montserrat Medium" pitchFamily="34" charset="0"/>
                <a:ea typeface="Montserrat Medium" pitchFamily="34" charset="-122"/>
                <a:cs typeface="Montserrat Medium" pitchFamily="34" charset="-120"/>
              </a:rPr>
              <a:t> existe en la lista de cuerpos de agua, el cuerpo de agua se elimina y los datos se guardan nuevamente en el archivo.</a:t>
            </a:r>
            <a:endParaRPr lang="en-US" sz="1650" dirty="0"/>
          </a:p>
        </p:txBody>
      </p:sp>
      <p:sp>
        <p:nvSpPr>
          <p:cNvPr id="4" name="Text 2"/>
          <p:cNvSpPr/>
          <p:nvPr/>
        </p:nvSpPr>
        <p:spPr>
          <a:xfrm>
            <a:off x="749260" y="3103483"/>
            <a:ext cx="6304836" cy="342424"/>
          </a:xfrm>
          <a:prstGeom prst="rect">
            <a:avLst/>
          </a:prstGeom>
          <a:noFill/>
          <a:ln/>
        </p:spPr>
        <p:txBody>
          <a:bodyPr wrap="non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Si el </a:t>
            </a:r>
            <a:r>
              <a:rPr lang="en-US" sz="1650" b="1" dirty="0">
                <a:solidFill>
                  <a:srgbClr val="F4CAB8"/>
                </a:solidFill>
                <a:latin typeface="Montserrat Medium" pitchFamily="34" charset="0"/>
                <a:ea typeface="Montserrat Medium" pitchFamily="34" charset="-122"/>
                <a:cs typeface="Montserrat Medium" pitchFamily="34" charset="-120"/>
              </a:rPr>
              <a:t>ID</a:t>
            </a:r>
            <a:r>
              <a:rPr lang="en-US" sz="1650" dirty="0">
                <a:solidFill>
                  <a:srgbClr val="F4CAB8"/>
                </a:solidFill>
                <a:latin typeface="Montserrat Medium" pitchFamily="34" charset="0"/>
                <a:ea typeface="Montserrat Medium" pitchFamily="34" charset="-122"/>
                <a:cs typeface="Montserrat Medium" pitchFamily="34" charset="-120"/>
              </a:rPr>
              <a:t> no es válido, se muestra un mensaje de error.</a:t>
            </a:r>
            <a:endParaRPr lang="en-US" sz="1650" dirty="0"/>
          </a:p>
        </p:txBody>
      </p:sp>
      <p:sp>
        <p:nvSpPr>
          <p:cNvPr id="5" name="Text 3"/>
          <p:cNvSpPr/>
          <p:nvPr/>
        </p:nvSpPr>
        <p:spPr>
          <a:xfrm>
            <a:off x="749260" y="3520797"/>
            <a:ext cx="6304836" cy="1027271"/>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Si el usuario ingresa algo no válido como </a:t>
            </a:r>
            <a:r>
              <a:rPr lang="en-US" sz="1650" b="1" dirty="0">
                <a:solidFill>
                  <a:srgbClr val="F4CAB8"/>
                </a:solidFill>
                <a:latin typeface="Montserrat Medium" pitchFamily="34" charset="0"/>
                <a:ea typeface="Montserrat Medium" pitchFamily="34" charset="-122"/>
                <a:cs typeface="Montserrat Medium" pitchFamily="34" charset="-120"/>
              </a:rPr>
              <a:t>ID</a:t>
            </a:r>
            <a:r>
              <a:rPr lang="en-US" sz="1650" dirty="0">
                <a:solidFill>
                  <a:srgbClr val="F4CAB8"/>
                </a:solidFill>
                <a:latin typeface="Montserrat Medium" pitchFamily="34" charset="0"/>
                <a:ea typeface="Montserrat Medium" pitchFamily="34" charset="-122"/>
                <a:cs typeface="Montserrat Medium" pitchFamily="34" charset="-120"/>
              </a:rPr>
              <a:t> (no numérico), se maneja mediante una excepción y se pide un valor correcto.</a:t>
            </a:r>
            <a:endParaRPr lang="en-US" sz="1650" dirty="0"/>
          </a:p>
        </p:txBody>
      </p:sp>
      <p:sp>
        <p:nvSpPr>
          <p:cNvPr id="6" name="Text 4"/>
          <p:cNvSpPr/>
          <p:nvPr/>
        </p:nvSpPr>
        <p:spPr>
          <a:xfrm>
            <a:off x="749260" y="4622959"/>
            <a:ext cx="6304836" cy="684848"/>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Se ofrece al usuario la opción de </a:t>
            </a:r>
            <a:r>
              <a:rPr lang="en-US" sz="1650" b="1" dirty="0">
                <a:solidFill>
                  <a:srgbClr val="F4CAB8"/>
                </a:solidFill>
                <a:latin typeface="Montserrat Medium" pitchFamily="34" charset="0"/>
                <a:ea typeface="Montserrat Medium" pitchFamily="34" charset="-122"/>
                <a:cs typeface="Montserrat Medium" pitchFamily="34" charset="-120"/>
              </a:rPr>
              <a:t>salir</a:t>
            </a:r>
            <a:r>
              <a:rPr lang="en-US" sz="1650" dirty="0">
                <a:solidFill>
                  <a:srgbClr val="F4CAB8"/>
                </a:solidFill>
                <a:latin typeface="Montserrat Medium" pitchFamily="34" charset="0"/>
                <a:ea typeface="Montserrat Medium" pitchFamily="34" charset="-122"/>
                <a:cs typeface="Montserrat Medium" pitchFamily="34" charset="-120"/>
              </a:rPr>
              <a:t> del proceso de eliminación y regresar al menú principal.</a:t>
            </a:r>
            <a:endParaRPr lang="en-US" sz="1650" dirty="0"/>
          </a:p>
        </p:txBody>
      </p:sp>
      <p:sp>
        <p:nvSpPr>
          <p:cNvPr id="7" name="Text 5"/>
          <p:cNvSpPr/>
          <p:nvPr/>
        </p:nvSpPr>
        <p:spPr>
          <a:xfrm>
            <a:off x="749260" y="5500449"/>
            <a:ext cx="6304836" cy="1369695"/>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Este código permite manejar de manera segura y controlada la </a:t>
            </a:r>
            <a:r>
              <a:rPr lang="en-US" sz="1650" b="1" dirty="0">
                <a:solidFill>
                  <a:srgbClr val="F4CAB8"/>
                </a:solidFill>
                <a:latin typeface="Montserrat Medium" pitchFamily="34" charset="0"/>
                <a:ea typeface="Montserrat Medium" pitchFamily="34" charset="-122"/>
                <a:cs typeface="Montserrat Medium" pitchFamily="34" charset="-120"/>
              </a:rPr>
              <a:t>eliminación de cuerpos de agua</a:t>
            </a:r>
            <a:r>
              <a:rPr lang="en-US" sz="1650" dirty="0">
                <a:solidFill>
                  <a:srgbClr val="F4CAB8"/>
                </a:solidFill>
                <a:latin typeface="Montserrat Medium" pitchFamily="34" charset="0"/>
                <a:ea typeface="Montserrat Medium" pitchFamily="34" charset="-122"/>
                <a:cs typeface="Montserrat Medium" pitchFamily="34" charset="-120"/>
              </a:rPr>
              <a:t> y asegura que los datos se actualicen adecuadamente en el sistema.</a:t>
            </a:r>
            <a:endParaRPr lang="en-US" sz="1650" dirty="0"/>
          </a:p>
        </p:txBody>
      </p:sp>
      <p:pic>
        <p:nvPicPr>
          <p:cNvPr id="8" name="Image 0" descr="preencoded.png"/>
          <p:cNvPicPr>
            <a:picLocks noChangeAspect="1"/>
          </p:cNvPicPr>
          <p:nvPr/>
        </p:nvPicPr>
        <p:blipFill>
          <a:blip r:embed="rId3"/>
          <a:stretch>
            <a:fillRect/>
          </a:stretch>
        </p:blipFill>
        <p:spPr>
          <a:xfrm>
            <a:off x="7583924" y="2696766"/>
            <a:ext cx="6304836" cy="283583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749260" y="3258741"/>
            <a:ext cx="6304836" cy="1712119"/>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Este fragmento asegura que el programa se puede terminar de forma controlada cuando el usuario lo decida (opción 5), o que, si ingresa una opción no válida, el programa simplemente le pedirá que ingrese una opción correcta sin cerrar el programa abruptamente.</a:t>
            </a:r>
            <a:endParaRPr lang="en-US" sz="1650" dirty="0"/>
          </a:p>
        </p:txBody>
      </p:sp>
      <p:pic>
        <p:nvPicPr>
          <p:cNvPr id="3" name="Image 0" descr="preencoded.png"/>
          <p:cNvPicPr>
            <a:picLocks noChangeAspect="1"/>
          </p:cNvPicPr>
          <p:nvPr/>
        </p:nvPicPr>
        <p:blipFill>
          <a:blip r:embed="rId3"/>
          <a:stretch>
            <a:fillRect/>
          </a:stretch>
        </p:blipFill>
        <p:spPr>
          <a:xfrm>
            <a:off x="7583924" y="3336012"/>
            <a:ext cx="6304836" cy="155757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4" name="Imagen 3"/>
          <p:cNvPicPr>
            <a:picLocks noChangeAspect="1"/>
          </p:cNvPicPr>
          <p:nvPr/>
        </p:nvPicPr>
        <p:blipFill>
          <a:blip r:embed="rId3"/>
          <a:stretch>
            <a:fillRect/>
          </a:stretch>
        </p:blipFill>
        <p:spPr>
          <a:xfrm>
            <a:off x="0" y="2405337"/>
            <a:ext cx="8739809" cy="5824263"/>
          </a:xfrm>
          <a:prstGeom prst="rect">
            <a:avLst/>
          </a:prstGeom>
          <a:ln>
            <a:noFill/>
          </a:ln>
          <a:effectLst>
            <a:outerShdw blurRad="50800" dist="38100" dir="18900000" algn="bl" rotWithShape="0">
              <a:prstClr val="black">
                <a:alpha val="40000"/>
              </a:prstClr>
            </a:outerShdw>
            <a:softEdge rad="112500"/>
          </a:effectLst>
        </p:spPr>
      </p:pic>
      <p:sp>
        <p:nvSpPr>
          <p:cNvPr id="2" name="Text 0"/>
          <p:cNvSpPr/>
          <p:nvPr/>
        </p:nvSpPr>
        <p:spPr>
          <a:xfrm>
            <a:off x="550478" y="177730"/>
            <a:ext cx="8419743" cy="713542"/>
          </a:xfrm>
          <a:prstGeom prst="rect">
            <a:avLst/>
          </a:prstGeom>
          <a:noFill/>
          <a:ln/>
        </p:spPr>
        <p:txBody>
          <a:bodyPr wrap="none" lIns="0" tIns="0" rIns="0" bIns="0" rtlCol="0" anchor="t"/>
          <a:lstStyle/>
          <a:p>
            <a:pPr marL="0" indent="0">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E</a:t>
            </a:r>
            <a:r>
              <a:rPr lang="en-US" sz="4450" b="1" dirty="0" smtClean="0">
                <a:solidFill>
                  <a:srgbClr val="FFB393"/>
                </a:solidFill>
                <a:latin typeface="Brygada 1918 Bold" pitchFamily="34" charset="0"/>
                <a:ea typeface="Brygada 1918 Bold" pitchFamily="34" charset="-122"/>
                <a:cs typeface="Brygada 1918 Bold" pitchFamily="34" charset="-120"/>
              </a:rPr>
              <a:t>l </a:t>
            </a:r>
            <a:r>
              <a:rPr lang="en-US" sz="4450" b="1" dirty="0">
                <a:solidFill>
                  <a:srgbClr val="FFB393"/>
                </a:solidFill>
                <a:latin typeface="Brygada 1918 Bold" pitchFamily="34" charset="0"/>
                <a:ea typeface="Brygada 1918 Bold" pitchFamily="34" charset="-122"/>
                <a:cs typeface="Brygada 1918 Bold" pitchFamily="34" charset="-120"/>
              </a:rPr>
              <a:t>por  que de nuestro proyecto</a:t>
            </a:r>
            <a:endParaRPr lang="en-US" sz="4450" dirty="0"/>
          </a:p>
        </p:txBody>
      </p:sp>
      <p:sp>
        <p:nvSpPr>
          <p:cNvPr id="3" name="Text 1"/>
          <p:cNvSpPr/>
          <p:nvPr/>
        </p:nvSpPr>
        <p:spPr>
          <a:xfrm>
            <a:off x="550478" y="1319420"/>
            <a:ext cx="13131879" cy="1027271"/>
          </a:xfrm>
          <a:prstGeom prst="rect">
            <a:avLst/>
          </a:prstGeom>
          <a:noFill/>
          <a:ln/>
        </p:spPr>
        <p:txBody>
          <a:bodyPr wrap="square" lIns="0" tIns="0" rIns="0" bIns="0" rtlCol="0" anchor="t"/>
          <a:lstStyle/>
          <a:p>
            <a:pPr marL="0" indent="0">
              <a:lnSpc>
                <a:spcPts val="2650"/>
              </a:lnSpc>
              <a:buNone/>
            </a:pPr>
            <a:r>
              <a:rPr lang="en-US" sz="1650" dirty="0" err="1">
                <a:solidFill>
                  <a:srgbClr val="F4CAB8"/>
                </a:solidFill>
                <a:latin typeface="Montserrat Medium" pitchFamily="34" charset="0"/>
                <a:ea typeface="Montserrat Medium" pitchFamily="34" charset="-122"/>
                <a:cs typeface="Montserrat Medium" pitchFamily="34" charset="-120"/>
              </a:rPr>
              <a:t>N</a:t>
            </a:r>
            <a:r>
              <a:rPr lang="en-US" sz="1650" dirty="0" err="1" smtClean="0">
                <a:solidFill>
                  <a:srgbClr val="F4CAB8"/>
                </a:solidFill>
                <a:latin typeface="Montserrat Medium" pitchFamily="34" charset="0"/>
                <a:ea typeface="Montserrat Medium" pitchFamily="34" charset="-122"/>
                <a:cs typeface="Montserrat Medium" pitchFamily="34" charset="-120"/>
              </a:rPr>
              <a:t>osotros</a:t>
            </a:r>
            <a:r>
              <a:rPr lang="en-US" sz="1650" dirty="0" smtClean="0">
                <a:solidFill>
                  <a:srgbClr val="F4CAB8"/>
                </a:solidFill>
                <a:latin typeface="Montserrat Medium" pitchFamily="34" charset="0"/>
                <a:ea typeface="Montserrat Medium" pitchFamily="34" charset="-122"/>
                <a:cs typeface="Montserrat Medium" pitchFamily="34" charset="-120"/>
              </a:rPr>
              <a:t> </a:t>
            </a:r>
            <a:r>
              <a:rPr lang="en-US" sz="1650" dirty="0">
                <a:solidFill>
                  <a:srgbClr val="F4CAB8"/>
                </a:solidFill>
                <a:latin typeface="Montserrat Medium" pitchFamily="34" charset="0"/>
                <a:ea typeface="Montserrat Medium" pitchFamily="34" charset="-122"/>
                <a:cs typeface="Montserrat Medium" pitchFamily="34" charset="-120"/>
              </a:rPr>
              <a:t>como equipo hemos notado la falta de atención de las empresas hacia de la opinión de los consumidores, así  que hemos decidió crear un aplicativo con la función de almacenar y mostrar todos los datos relacionados con la calidad del agua para garantizar una condición optima </a:t>
            </a:r>
            <a:endParaRPr lang="en-US" sz="16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1070372" y="1478399"/>
            <a:ext cx="6613207" cy="713542"/>
          </a:xfrm>
          <a:prstGeom prst="rect">
            <a:avLst/>
          </a:prstGeom>
          <a:noFill/>
          <a:ln/>
        </p:spPr>
        <p:txBody>
          <a:bodyPr wrap="none" lIns="0" tIns="0" rIns="0" bIns="0" rtlCol="0" anchor="t"/>
          <a:lstStyle/>
          <a:p>
            <a:pPr marL="0" indent="0">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L</a:t>
            </a:r>
            <a:r>
              <a:rPr lang="en-US" sz="4450" b="1" dirty="0" smtClean="0">
                <a:solidFill>
                  <a:srgbClr val="FFB393"/>
                </a:solidFill>
                <a:latin typeface="Brygada 1918 Bold" pitchFamily="34" charset="0"/>
                <a:ea typeface="Brygada 1918 Bold" pitchFamily="34" charset="-122"/>
                <a:cs typeface="Brygada 1918 Bold" pitchFamily="34" charset="-120"/>
              </a:rPr>
              <a:t>o </a:t>
            </a:r>
            <a:r>
              <a:rPr lang="en-US" sz="4450" b="1" dirty="0">
                <a:solidFill>
                  <a:srgbClr val="FFB393"/>
                </a:solidFill>
                <a:latin typeface="Brygada 1918 Bold" pitchFamily="34" charset="0"/>
                <a:ea typeface="Brygada 1918 Bold" pitchFamily="34" charset="-122"/>
                <a:cs typeface="Brygada 1918 Bold" pitchFamily="34" charset="-120"/>
              </a:rPr>
              <a:t>primero es lo primero</a:t>
            </a:r>
            <a:endParaRPr lang="en-US" sz="4450" dirty="0"/>
          </a:p>
        </p:txBody>
      </p:sp>
      <p:sp>
        <p:nvSpPr>
          <p:cNvPr id="3" name="Shape 1"/>
          <p:cNvSpPr/>
          <p:nvPr/>
        </p:nvSpPr>
        <p:spPr>
          <a:xfrm>
            <a:off x="749260" y="1157288"/>
            <a:ext cx="30480" cy="1355765"/>
          </a:xfrm>
          <a:prstGeom prst="rect">
            <a:avLst/>
          </a:prstGeom>
          <a:solidFill>
            <a:srgbClr val="FFB393"/>
          </a:solidFill>
          <a:ln/>
        </p:spPr>
      </p:sp>
      <p:sp>
        <p:nvSpPr>
          <p:cNvPr id="4" name="Text 2"/>
          <p:cNvSpPr/>
          <p:nvPr/>
        </p:nvSpPr>
        <p:spPr>
          <a:xfrm>
            <a:off x="1070372" y="2994779"/>
            <a:ext cx="12810768" cy="684848"/>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antes de iniciar el código hay importa algunas librerías, estas son para indicar a python algunos comandos especiales que hacen cosas bastante importantes </a:t>
            </a:r>
            <a:endParaRPr lang="en-US" sz="1650" dirty="0"/>
          </a:p>
        </p:txBody>
      </p:sp>
      <p:sp>
        <p:nvSpPr>
          <p:cNvPr id="5" name="Shape 3"/>
          <p:cNvSpPr/>
          <p:nvPr/>
        </p:nvSpPr>
        <p:spPr>
          <a:xfrm>
            <a:off x="749260" y="2753916"/>
            <a:ext cx="30480" cy="1166574"/>
          </a:xfrm>
          <a:prstGeom prst="rect">
            <a:avLst/>
          </a:prstGeom>
          <a:solidFill>
            <a:srgbClr val="FFB393"/>
          </a:solidFill>
          <a:ln/>
        </p:spPr>
      </p:sp>
      <p:pic>
        <p:nvPicPr>
          <p:cNvPr id="6" name="Image 0" descr="preencoded.png"/>
          <p:cNvPicPr>
            <a:picLocks noChangeAspect="1"/>
          </p:cNvPicPr>
          <p:nvPr/>
        </p:nvPicPr>
        <p:blipFill>
          <a:blip r:embed="rId3"/>
          <a:stretch>
            <a:fillRect/>
          </a:stretch>
        </p:blipFill>
        <p:spPr>
          <a:xfrm>
            <a:off x="4410075" y="4299585"/>
            <a:ext cx="5810131" cy="256913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49260" y="2120741"/>
            <a:ext cx="9919216" cy="713542"/>
          </a:xfrm>
          <a:prstGeom prst="rect">
            <a:avLst/>
          </a:prstGeom>
          <a:noFill/>
          <a:ln/>
        </p:spPr>
        <p:txBody>
          <a:bodyPr wrap="none" lIns="0" tIns="0" rIns="0" bIns="0" rtlCol="0" anchor="t"/>
          <a:lstStyle/>
          <a:p>
            <a:pPr marL="0" indent="0">
              <a:lnSpc>
                <a:spcPts val="5600"/>
              </a:lnSpc>
              <a:buNone/>
            </a:pPr>
            <a:r>
              <a:rPr lang="en-US" sz="4450" b="1" dirty="0">
                <a:solidFill>
                  <a:srgbClr val="FFB393"/>
                </a:solidFill>
                <a:latin typeface="Brygada 1918 Bold" pitchFamily="34" charset="0"/>
                <a:ea typeface="Brygada 1918 Bold" pitchFamily="34" charset="-122"/>
                <a:cs typeface="Brygada 1918 Bold" pitchFamily="34" charset="-120"/>
              </a:rPr>
              <a:t>la importancia de los archivos "json"</a:t>
            </a:r>
            <a:endParaRPr lang="en-US" sz="4450" dirty="0"/>
          </a:p>
        </p:txBody>
      </p:sp>
      <p:sp>
        <p:nvSpPr>
          <p:cNvPr id="3" name="Text 1"/>
          <p:cNvSpPr/>
          <p:nvPr/>
        </p:nvSpPr>
        <p:spPr>
          <a:xfrm>
            <a:off x="749260" y="3262432"/>
            <a:ext cx="13131879" cy="342424"/>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F4CAB8"/>
                </a:solidFill>
                <a:latin typeface="Montserrat Medium" pitchFamily="34" charset="0"/>
                <a:ea typeface="Montserrat Medium" pitchFamily="34" charset="-122"/>
                <a:cs typeface="Montserrat Medium" pitchFamily="34" charset="-120"/>
              </a:rPr>
              <a:t>Preservación de información</a:t>
            </a:r>
            <a:r>
              <a:rPr lang="en-US" sz="1650" dirty="0">
                <a:solidFill>
                  <a:srgbClr val="F4CAB8"/>
                </a:solidFill>
                <a:latin typeface="Montserrat Medium" pitchFamily="34" charset="0"/>
                <a:ea typeface="Montserrat Medium" pitchFamily="34" charset="-122"/>
                <a:cs typeface="Montserrat Medium" pitchFamily="34" charset="-120"/>
              </a:rPr>
              <a:t>: Guardan datos importantes de manera organizada y accesible.</a:t>
            </a:r>
            <a:endParaRPr lang="en-US" sz="1650" dirty="0"/>
          </a:p>
        </p:txBody>
      </p:sp>
      <p:sp>
        <p:nvSpPr>
          <p:cNvPr id="4" name="Text 2"/>
          <p:cNvSpPr/>
          <p:nvPr/>
        </p:nvSpPr>
        <p:spPr>
          <a:xfrm>
            <a:off x="749260" y="3679746"/>
            <a:ext cx="13131879" cy="342424"/>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F4CAB8"/>
                </a:solidFill>
                <a:latin typeface="Montserrat Medium" pitchFamily="34" charset="0"/>
                <a:ea typeface="Montserrat Medium" pitchFamily="34" charset="-122"/>
                <a:cs typeface="Montserrat Medium" pitchFamily="34" charset="-120"/>
              </a:rPr>
              <a:t>Gestión eficiente</a:t>
            </a:r>
            <a:r>
              <a:rPr lang="en-US" sz="1650" dirty="0">
                <a:solidFill>
                  <a:srgbClr val="F4CAB8"/>
                </a:solidFill>
                <a:latin typeface="Montserrat Medium" pitchFamily="34" charset="0"/>
                <a:ea typeface="Montserrat Medium" pitchFamily="34" charset="-122"/>
                <a:cs typeface="Montserrat Medium" pitchFamily="34" charset="-120"/>
              </a:rPr>
              <a:t>: Facilitan la búsqueda rápida y la organización de documentos.</a:t>
            </a:r>
            <a:endParaRPr lang="en-US" sz="1650" dirty="0"/>
          </a:p>
        </p:txBody>
      </p:sp>
      <p:sp>
        <p:nvSpPr>
          <p:cNvPr id="5" name="Text 3"/>
          <p:cNvSpPr/>
          <p:nvPr/>
        </p:nvSpPr>
        <p:spPr>
          <a:xfrm>
            <a:off x="749260" y="4097060"/>
            <a:ext cx="13131879" cy="342424"/>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F4CAB8"/>
                </a:solidFill>
                <a:latin typeface="Montserrat Medium" pitchFamily="34" charset="0"/>
                <a:ea typeface="Montserrat Medium" pitchFamily="34" charset="-122"/>
                <a:cs typeface="Montserrat Medium" pitchFamily="34" charset="-120"/>
              </a:rPr>
              <a:t>Cumplimiento legal</a:t>
            </a:r>
            <a:r>
              <a:rPr lang="en-US" sz="1650" dirty="0">
                <a:solidFill>
                  <a:srgbClr val="F4CAB8"/>
                </a:solidFill>
                <a:latin typeface="Montserrat Medium" pitchFamily="34" charset="0"/>
                <a:ea typeface="Montserrat Medium" pitchFamily="34" charset="-122"/>
                <a:cs typeface="Montserrat Medium" pitchFamily="34" charset="-120"/>
              </a:rPr>
              <a:t>: Ayudan a cumplir con normativas y regulaciones que exigen conservar ciertos documentos.</a:t>
            </a:r>
            <a:endParaRPr lang="en-US" sz="1650" dirty="0"/>
          </a:p>
        </p:txBody>
      </p:sp>
      <p:sp>
        <p:nvSpPr>
          <p:cNvPr id="6" name="Text 4"/>
          <p:cNvSpPr/>
          <p:nvPr/>
        </p:nvSpPr>
        <p:spPr>
          <a:xfrm>
            <a:off x="749260" y="4514374"/>
            <a:ext cx="13131879" cy="342424"/>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F4CAB8"/>
                </a:solidFill>
                <a:latin typeface="Montserrat Medium" pitchFamily="34" charset="0"/>
                <a:ea typeface="Montserrat Medium" pitchFamily="34" charset="-122"/>
                <a:cs typeface="Montserrat Medium" pitchFamily="34" charset="-120"/>
              </a:rPr>
              <a:t>Toma de decisiones</a:t>
            </a:r>
            <a:r>
              <a:rPr lang="en-US" sz="1650" dirty="0">
                <a:solidFill>
                  <a:srgbClr val="F4CAB8"/>
                </a:solidFill>
                <a:latin typeface="Montserrat Medium" pitchFamily="34" charset="0"/>
                <a:ea typeface="Montserrat Medium" pitchFamily="34" charset="-122"/>
                <a:cs typeface="Montserrat Medium" pitchFamily="34" charset="-120"/>
              </a:rPr>
              <a:t>: Proporcionan información clave para tomar decisiones informadas.</a:t>
            </a:r>
            <a:endParaRPr lang="en-US" sz="1650" dirty="0"/>
          </a:p>
        </p:txBody>
      </p:sp>
      <p:sp>
        <p:nvSpPr>
          <p:cNvPr id="7" name="Text 5"/>
          <p:cNvSpPr/>
          <p:nvPr/>
        </p:nvSpPr>
        <p:spPr>
          <a:xfrm>
            <a:off x="749260" y="4931688"/>
            <a:ext cx="13131879" cy="342424"/>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F4CAB8"/>
                </a:solidFill>
                <a:latin typeface="Montserrat Medium" pitchFamily="34" charset="0"/>
                <a:ea typeface="Montserrat Medium" pitchFamily="34" charset="-122"/>
                <a:cs typeface="Montserrat Medium" pitchFamily="34" charset="-120"/>
              </a:rPr>
              <a:t>Facilitan la comunicación</a:t>
            </a:r>
            <a:r>
              <a:rPr lang="en-US" sz="1650" dirty="0">
                <a:solidFill>
                  <a:srgbClr val="F4CAB8"/>
                </a:solidFill>
                <a:latin typeface="Montserrat Medium" pitchFamily="34" charset="0"/>
                <a:ea typeface="Montserrat Medium" pitchFamily="34" charset="-122"/>
                <a:cs typeface="Montserrat Medium" pitchFamily="34" charset="-120"/>
              </a:rPr>
              <a:t>: Permiten compartir documentos y mantener registros claros.</a:t>
            </a:r>
            <a:endParaRPr lang="en-US" sz="1650" dirty="0"/>
          </a:p>
        </p:txBody>
      </p:sp>
      <p:sp>
        <p:nvSpPr>
          <p:cNvPr id="8" name="Text 6"/>
          <p:cNvSpPr/>
          <p:nvPr/>
        </p:nvSpPr>
        <p:spPr>
          <a:xfrm>
            <a:off x="749260" y="5349002"/>
            <a:ext cx="13131879" cy="342424"/>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F4CAB8"/>
                </a:solidFill>
                <a:latin typeface="Montserrat Medium" pitchFamily="34" charset="0"/>
                <a:ea typeface="Montserrat Medium" pitchFamily="34" charset="-122"/>
                <a:cs typeface="Montserrat Medium" pitchFamily="34" charset="-120"/>
              </a:rPr>
              <a:t>Protección de la información</a:t>
            </a:r>
            <a:r>
              <a:rPr lang="en-US" sz="1650" dirty="0">
                <a:solidFill>
                  <a:srgbClr val="F4CAB8"/>
                </a:solidFill>
                <a:latin typeface="Montserrat Medium" pitchFamily="34" charset="0"/>
                <a:ea typeface="Montserrat Medium" pitchFamily="34" charset="-122"/>
                <a:cs typeface="Montserrat Medium" pitchFamily="34" charset="-120"/>
              </a:rPr>
              <a:t>: Garantizan la seguridad y confidencialidad de los datos.</a:t>
            </a:r>
            <a:endParaRPr lang="en-US" sz="1650" dirty="0"/>
          </a:p>
        </p:txBody>
      </p:sp>
      <p:sp>
        <p:nvSpPr>
          <p:cNvPr id="9" name="Text 7"/>
          <p:cNvSpPr/>
          <p:nvPr/>
        </p:nvSpPr>
        <p:spPr>
          <a:xfrm>
            <a:off x="749260" y="5766316"/>
            <a:ext cx="13131879" cy="342424"/>
          </a:xfrm>
          <a:prstGeom prst="rect">
            <a:avLst/>
          </a:prstGeom>
          <a:noFill/>
          <a:ln/>
        </p:spPr>
        <p:txBody>
          <a:bodyPr wrap="none" lIns="0" tIns="0" rIns="0" bIns="0" rtlCol="0" anchor="t"/>
          <a:lstStyle/>
          <a:p>
            <a:pPr marL="342900" indent="-342900" algn="l">
              <a:lnSpc>
                <a:spcPts val="2650"/>
              </a:lnSpc>
              <a:buSzPct val="100000"/>
              <a:buChar char="•"/>
            </a:pPr>
            <a:r>
              <a:rPr lang="en-US" sz="1650" b="1" dirty="0">
                <a:solidFill>
                  <a:srgbClr val="F4CAB8"/>
                </a:solidFill>
                <a:latin typeface="Montserrat Medium" pitchFamily="34" charset="0"/>
                <a:ea typeface="Montserrat Medium" pitchFamily="34" charset="-122"/>
                <a:cs typeface="Montserrat Medium" pitchFamily="34" charset="-120"/>
              </a:rPr>
              <a:t>Memoria histórica</a:t>
            </a:r>
            <a:r>
              <a:rPr lang="en-US" sz="1650" dirty="0">
                <a:solidFill>
                  <a:srgbClr val="F4CAB8"/>
                </a:solidFill>
                <a:latin typeface="Montserrat Medium" pitchFamily="34" charset="0"/>
                <a:ea typeface="Montserrat Medium" pitchFamily="34" charset="-122"/>
                <a:cs typeface="Montserrat Medium" pitchFamily="34" charset="-120"/>
              </a:rPr>
              <a:t>: Conservan el conocimiento histórico y cultural de las personas o instituciones.</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64943" y="1844848"/>
            <a:ext cx="4844514" cy="4121280"/>
          </a:xfrm>
          <a:prstGeom prst="rect">
            <a:avLst/>
          </a:prstGeom>
        </p:spPr>
      </p:pic>
      <p:sp>
        <p:nvSpPr>
          <p:cNvPr id="4" name="Text 0"/>
          <p:cNvSpPr/>
          <p:nvPr/>
        </p:nvSpPr>
        <p:spPr>
          <a:xfrm>
            <a:off x="868442" y="579596"/>
            <a:ext cx="7667625" cy="293132"/>
          </a:xfrm>
          <a:prstGeom prst="rect">
            <a:avLst/>
          </a:prstGeom>
          <a:noFill/>
          <a:ln/>
        </p:spPr>
        <p:txBody>
          <a:bodyPr wrap="none" lIns="0" tIns="0" rIns="0" bIns="0" rtlCol="0" anchor="t"/>
          <a:lstStyle/>
          <a:p>
            <a:pPr marL="342900" indent="-342900" algn="l">
              <a:lnSpc>
                <a:spcPts val="2150"/>
              </a:lnSpc>
              <a:buSzPct val="100000"/>
              <a:buFont typeface="+mj-lt"/>
              <a:buAutoNum type="arabicPeriod"/>
            </a:pPr>
            <a:r>
              <a:rPr lang="en-US" sz="1350" dirty="0">
                <a:solidFill>
                  <a:srgbClr val="F4CAB8"/>
                </a:solidFill>
                <a:highlight>
                  <a:srgbClr val="4D1700"/>
                </a:highlight>
                <a:latin typeface="Consolas" pitchFamily="34" charset="0"/>
                <a:ea typeface="Consolas" pitchFamily="34" charset="-122"/>
                <a:cs typeface="Consolas" pitchFamily="34" charset="-120"/>
              </a:rPr>
              <a:t>cargar_datos()</a:t>
            </a:r>
            <a:r>
              <a:rPr lang="en-US" sz="1350" dirty="0">
                <a:solidFill>
                  <a:srgbClr val="F4CAB8"/>
                </a:solidFill>
                <a:latin typeface="Montserrat Medium" pitchFamily="34" charset="0"/>
                <a:ea typeface="Montserrat Medium" pitchFamily="34" charset="-122"/>
                <a:cs typeface="Montserrat Medium" pitchFamily="34" charset="-120"/>
              </a:rPr>
              <a:t>:</a:t>
            </a:r>
            <a:endParaRPr lang="en-US" sz="1350" dirty="0"/>
          </a:p>
        </p:txBody>
      </p:sp>
      <p:sp>
        <p:nvSpPr>
          <p:cNvPr id="5" name="Text 1"/>
          <p:cNvSpPr/>
          <p:nvPr/>
        </p:nvSpPr>
        <p:spPr>
          <a:xfrm>
            <a:off x="868442" y="933450"/>
            <a:ext cx="7667625" cy="293132"/>
          </a:xfrm>
          <a:prstGeom prst="rect">
            <a:avLst/>
          </a:prstGeom>
          <a:noFill/>
          <a:ln/>
        </p:spPr>
        <p:txBody>
          <a:bodyPr wrap="none" lIns="0" tIns="0" rIns="0" bIns="0" rtlCol="0" anchor="t"/>
          <a:lstStyle/>
          <a:p>
            <a:pPr marL="685800" lvl="1" indent="-342900" algn="l">
              <a:lnSpc>
                <a:spcPts val="2150"/>
              </a:lnSpc>
              <a:buSzPct val="100000"/>
              <a:buChar char="•"/>
            </a:pPr>
            <a:r>
              <a:rPr lang="en-US" sz="1350" dirty="0">
                <a:solidFill>
                  <a:srgbClr val="F4CAB8"/>
                </a:solidFill>
                <a:latin typeface="Montserrat Medium" pitchFamily="34" charset="0"/>
                <a:ea typeface="Montserrat Medium" pitchFamily="34" charset="-122"/>
                <a:cs typeface="Montserrat Medium" pitchFamily="34" charset="-120"/>
              </a:rPr>
              <a:t>Esta función carga los datos del archivo </a:t>
            </a:r>
            <a:r>
              <a:rPr lang="en-US" sz="1350" dirty="0">
                <a:solidFill>
                  <a:srgbClr val="F4CAB8"/>
                </a:solidFill>
                <a:highlight>
                  <a:srgbClr val="4D1700"/>
                </a:highlight>
                <a:latin typeface="Consolas" pitchFamily="34" charset="0"/>
                <a:ea typeface="Consolas" pitchFamily="34" charset="-122"/>
                <a:cs typeface="Consolas" pitchFamily="34" charset="-120"/>
              </a:rPr>
              <a:t>"cuerpos_de_agua.json"</a:t>
            </a:r>
            <a:r>
              <a:rPr lang="en-US" sz="1350" dirty="0">
                <a:solidFill>
                  <a:srgbClr val="F4CAB8"/>
                </a:solidFill>
                <a:latin typeface="Montserrat Medium" pitchFamily="34" charset="0"/>
                <a:ea typeface="Montserrat Medium" pitchFamily="34" charset="-122"/>
                <a:cs typeface="Montserrat Medium" pitchFamily="34" charset="-120"/>
              </a:rPr>
              <a:t> si existe.</a:t>
            </a:r>
            <a:endParaRPr lang="en-US" sz="1350" dirty="0"/>
          </a:p>
        </p:txBody>
      </p:sp>
      <p:sp>
        <p:nvSpPr>
          <p:cNvPr id="6" name="Text 2"/>
          <p:cNvSpPr/>
          <p:nvPr/>
        </p:nvSpPr>
        <p:spPr>
          <a:xfrm>
            <a:off x="868442" y="1287304"/>
            <a:ext cx="7667625" cy="586264"/>
          </a:xfrm>
          <a:prstGeom prst="rect">
            <a:avLst/>
          </a:prstGeom>
          <a:noFill/>
          <a:ln/>
        </p:spPr>
        <p:txBody>
          <a:bodyPr wrap="square" lIns="0" tIns="0" rIns="0" bIns="0" rtlCol="0" anchor="t"/>
          <a:lstStyle/>
          <a:p>
            <a:pPr marL="685800" lvl="1" indent="-342900" algn="l">
              <a:lnSpc>
                <a:spcPts val="2150"/>
              </a:lnSpc>
              <a:buSzPct val="100000"/>
              <a:buChar char="•"/>
            </a:pPr>
            <a:r>
              <a:rPr lang="en-US" sz="1350" dirty="0">
                <a:solidFill>
                  <a:srgbClr val="F4CAB8"/>
                </a:solidFill>
                <a:latin typeface="Montserrat Medium" pitchFamily="34" charset="0"/>
                <a:ea typeface="Montserrat Medium" pitchFamily="34" charset="-122"/>
                <a:cs typeface="Montserrat Medium" pitchFamily="34" charset="-120"/>
              </a:rPr>
              <a:t>Usa el módulo </a:t>
            </a:r>
            <a:r>
              <a:rPr lang="en-US" sz="1350" dirty="0">
                <a:solidFill>
                  <a:srgbClr val="F4CAB8"/>
                </a:solidFill>
                <a:highlight>
                  <a:srgbClr val="4D1700"/>
                </a:highlight>
                <a:latin typeface="Consolas" pitchFamily="34" charset="0"/>
                <a:ea typeface="Consolas" pitchFamily="34" charset="-122"/>
                <a:cs typeface="Consolas" pitchFamily="34" charset="-120"/>
              </a:rPr>
              <a:t>os</a:t>
            </a:r>
            <a:r>
              <a:rPr lang="en-US" sz="1350" dirty="0">
                <a:solidFill>
                  <a:srgbClr val="F4CAB8"/>
                </a:solidFill>
                <a:latin typeface="Montserrat Medium" pitchFamily="34" charset="0"/>
                <a:ea typeface="Montserrat Medium" pitchFamily="34" charset="-122"/>
                <a:cs typeface="Montserrat Medium" pitchFamily="34" charset="-120"/>
              </a:rPr>
              <a:t> para verificar si el archivo existe con </a:t>
            </a:r>
            <a:r>
              <a:rPr lang="en-US" sz="1350" dirty="0">
                <a:solidFill>
                  <a:srgbClr val="F4CAB8"/>
                </a:solidFill>
                <a:highlight>
                  <a:srgbClr val="4D1700"/>
                </a:highlight>
                <a:latin typeface="Consolas" pitchFamily="34" charset="0"/>
                <a:ea typeface="Consolas" pitchFamily="34" charset="-122"/>
                <a:cs typeface="Consolas" pitchFamily="34" charset="-120"/>
              </a:rPr>
              <a:t>os.path.exists(archivo_datos)</a:t>
            </a:r>
            <a:r>
              <a:rPr lang="en-US" sz="1350" dirty="0">
                <a:solidFill>
                  <a:srgbClr val="F4CAB8"/>
                </a:solidFill>
                <a:latin typeface="Montserrat Medium" pitchFamily="34" charset="0"/>
                <a:ea typeface="Montserrat Medium" pitchFamily="34" charset="-122"/>
                <a:cs typeface="Montserrat Medium" pitchFamily="34" charset="-120"/>
              </a:rPr>
              <a:t>.</a:t>
            </a:r>
            <a:endParaRPr lang="en-US" sz="1350" dirty="0"/>
          </a:p>
        </p:txBody>
      </p:sp>
      <p:sp>
        <p:nvSpPr>
          <p:cNvPr id="7" name="Text 3"/>
          <p:cNvSpPr/>
          <p:nvPr/>
        </p:nvSpPr>
        <p:spPr>
          <a:xfrm>
            <a:off x="868442" y="1934289"/>
            <a:ext cx="7667625" cy="848916"/>
          </a:xfrm>
          <a:prstGeom prst="rect">
            <a:avLst/>
          </a:prstGeom>
          <a:noFill/>
          <a:ln/>
        </p:spPr>
        <p:txBody>
          <a:bodyPr wrap="square" lIns="0" tIns="0" rIns="0" bIns="0" rtlCol="0" anchor="t"/>
          <a:lstStyle/>
          <a:p>
            <a:pPr marL="685800" lvl="1" indent="-342900" algn="l">
              <a:lnSpc>
                <a:spcPts val="2150"/>
              </a:lnSpc>
              <a:buSzPct val="100000"/>
              <a:buChar char="•"/>
            </a:pPr>
            <a:r>
              <a:rPr lang="en-US" sz="1350" dirty="0">
                <a:solidFill>
                  <a:srgbClr val="F4CAB8"/>
                </a:solidFill>
                <a:latin typeface="Montserrat Medium" pitchFamily="34" charset="0"/>
                <a:ea typeface="Montserrat Medium" pitchFamily="34" charset="-122"/>
                <a:cs typeface="Montserrat Medium" pitchFamily="34" charset="-120"/>
              </a:rPr>
              <a:t>Si el archivo existe, abre el archivo en modo de lectura (</a:t>
            </a:r>
            <a:r>
              <a:rPr lang="en-US" sz="1350" dirty="0">
                <a:solidFill>
                  <a:srgbClr val="F4CAB8"/>
                </a:solidFill>
                <a:highlight>
                  <a:srgbClr val="4D1700"/>
                </a:highlight>
                <a:latin typeface="Consolas" pitchFamily="34" charset="0"/>
                <a:ea typeface="Consolas" pitchFamily="34" charset="-122"/>
                <a:cs typeface="Consolas" pitchFamily="34" charset="-120"/>
              </a:rPr>
              <a:t>"r"</a:t>
            </a:r>
            <a:r>
              <a:rPr lang="en-US" sz="1350" dirty="0">
                <a:solidFill>
                  <a:srgbClr val="F4CAB8"/>
                </a:solidFill>
                <a:latin typeface="Montserrat Medium" pitchFamily="34" charset="0"/>
                <a:ea typeface="Montserrat Medium" pitchFamily="34" charset="-122"/>
                <a:cs typeface="Montserrat Medium" pitchFamily="34" charset="-120"/>
              </a:rPr>
              <a:t>) y usa </a:t>
            </a:r>
            <a:r>
              <a:rPr lang="en-US" sz="1350" dirty="0">
                <a:solidFill>
                  <a:srgbClr val="F4CAB8"/>
                </a:solidFill>
                <a:highlight>
                  <a:srgbClr val="4D1700"/>
                </a:highlight>
                <a:latin typeface="Consolas" pitchFamily="34" charset="0"/>
                <a:ea typeface="Consolas" pitchFamily="34" charset="-122"/>
                <a:cs typeface="Consolas" pitchFamily="34" charset="-120"/>
              </a:rPr>
              <a:t>json.load()</a:t>
            </a:r>
            <a:r>
              <a:rPr lang="en-US" sz="1350" dirty="0">
                <a:solidFill>
                  <a:srgbClr val="F4CAB8"/>
                </a:solidFill>
                <a:latin typeface="Montserrat Medium" pitchFamily="34" charset="0"/>
                <a:ea typeface="Montserrat Medium" pitchFamily="34" charset="-122"/>
                <a:cs typeface="Montserrat Medium" pitchFamily="34" charset="-120"/>
              </a:rPr>
              <a:t> para cargar su contenido y devolverlo como un objeto de Python (por ejemplo, una lista o diccionario).</a:t>
            </a:r>
            <a:endParaRPr lang="en-US" sz="1350" dirty="0"/>
          </a:p>
        </p:txBody>
      </p:sp>
      <p:sp>
        <p:nvSpPr>
          <p:cNvPr id="8" name="Text 4"/>
          <p:cNvSpPr/>
          <p:nvPr/>
        </p:nvSpPr>
        <p:spPr>
          <a:xfrm>
            <a:off x="868442" y="2843927"/>
            <a:ext cx="7667625" cy="293132"/>
          </a:xfrm>
          <a:prstGeom prst="rect">
            <a:avLst/>
          </a:prstGeom>
          <a:noFill/>
          <a:ln/>
        </p:spPr>
        <p:txBody>
          <a:bodyPr wrap="none" lIns="0" tIns="0" rIns="0" bIns="0" rtlCol="0" anchor="t"/>
          <a:lstStyle/>
          <a:p>
            <a:pPr marL="685800" lvl="1" indent="-342900" algn="l">
              <a:lnSpc>
                <a:spcPts val="2150"/>
              </a:lnSpc>
              <a:buSzPct val="100000"/>
              <a:buChar char="•"/>
            </a:pPr>
            <a:r>
              <a:rPr lang="en-US" sz="1350" dirty="0">
                <a:solidFill>
                  <a:srgbClr val="F4CAB8"/>
                </a:solidFill>
                <a:latin typeface="Montserrat Medium" pitchFamily="34" charset="0"/>
                <a:ea typeface="Montserrat Medium" pitchFamily="34" charset="-122"/>
                <a:cs typeface="Montserrat Medium" pitchFamily="34" charset="-120"/>
              </a:rPr>
              <a:t>Si el archivo no existe, la función devuelve una lista vacía </a:t>
            </a:r>
            <a:r>
              <a:rPr lang="en-US" sz="1350" dirty="0">
                <a:solidFill>
                  <a:srgbClr val="F4CAB8"/>
                </a:solidFill>
                <a:highlight>
                  <a:srgbClr val="4D1700"/>
                </a:highlight>
                <a:latin typeface="Consolas" pitchFamily="34" charset="0"/>
                <a:ea typeface="Consolas" pitchFamily="34" charset="-122"/>
                <a:cs typeface="Consolas" pitchFamily="34" charset="-120"/>
              </a:rPr>
              <a:t>[]</a:t>
            </a:r>
            <a:r>
              <a:rPr lang="en-US" sz="1350" dirty="0">
                <a:solidFill>
                  <a:srgbClr val="F4CAB8"/>
                </a:solidFill>
                <a:latin typeface="Montserrat Medium" pitchFamily="34" charset="0"/>
                <a:ea typeface="Montserrat Medium" pitchFamily="34" charset="-122"/>
                <a:cs typeface="Montserrat Medium" pitchFamily="34" charset="-120"/>
              </a:rPr>
              <a:t>.</a:t>
            </a:r>
            <a:endParaRPr lang="en-US" sz="1350" dirty="0"/>
          </a:p>
        </p:txBody>
      </p:sp>
      <p:sp>
        <p:nvSpPr>
          <p:cNvPr id="9" name="Text 5"/>
          <p:cNvSpPr/>
          <p:nvPr/>
        </p:nvSpPr>
        <p:spPr>
          <a:xfrm>
            <a:off x="868442" y="3197781"/>
            <a:ext cx="7667625" cy="293132"/>
          </a:xfrm>
          <a:prstGeom prst="rect">
            <a:avLst/>
          </a:prstGeom>
          <a:noFill/>
          <a:ln/>
        </p:spPr>
        <p:txBody>
          <a:bodyPr wrap="none" lIns="0" tIns="0" rIns="0" bIns="0" rtlCol="0" anchor="t"/>
          <a:lstStyle/>
          <a:p>
            <a:pPr marL="342900" indent="-342900" algn="l">
              <a:lnSpc>
                <a:spcPts val="2150"/>
              </a:lnSpc>
              <a:buSzPct val="100000"/>
              <a:buFont typeface="+mj-lt"/>
              <a:buAutoNum type="arabicPeriod" startAt="2"/>
            </a:pPr>
            <a:r>
              <a:rPr lang="en-US" sz="1350" dirty="0">
                <a:solidFill>
                  <a:srgbClr val="F4CAB8"/>
                </a:solidFill>
                <a:highlight>
                  <a:srgbClr val="4D1700"/>
                </a:highlight>
                <a:latin typeface="Consolas" pitchFamily="34" charset="0"/>
                <a:ea typeface="Consolas" pitchFamily="34" charset="-122"/>
                <a:cs typeface="Consolas" pitchFamily="34" charset="-120"/>
              </a:rPr>
              <a:t>guardar_datos(datos)</a:t>
            </a:r>
            <a:r>
              <a:rPr lang="en-US" sz="1350" dirty="0">
                <a:solidFill>
                  <a:srgbClr val="F4CAB8"/>
                </a:solidFill>
                <a:latin typeface="Montserrat Medium" pitchFamily="34" charset="0"/>
                <a:ea typeface="Montserrat Medium" pitchFamily="34" charset="-122"/>
                <a:cs typeface="Montserrat Medium" pitchFamily="34" charset="-120"/>
              </a:rPr>
              <a:t>:</a:t>
            </a:r>
            <a:endParaRPr lang="en-US" sz="1350" dirty="0"/>
          </a:p>
        </p:txBody>
      </p:sp>
      <p:sp>
        <p:nvSpPr>
          <p:cNvPr id="10" name="Text 6"/>
          <p:cNvSpPr/>
          <p:nvPr/>
        </p:nvSpPr>
        <p:spPr>
          <a:xfrm>
            <a:off x="868442" y="3551634"/>
            <a:ext cx="7667625" cy="293132"/>
          </a:xfrm>
          <a:prstGeom prst="rect">
            <a:avLst/>
          </a:prstGeom>
          <a:noFill/>
          <a:ln/>
        </p:spPr>
        <p:txBody>
          <a:bodyPr wrap="none" lIns="0" tIns="0" rIns="0" bIns="0" rtlCol="0" anchor="t"/>
          <a:lstStyle/>
          <a:p>
            <a:pPr marL="685800" lvl="1" indent="-342900" algn="l">
              <a:lnSpc>
                <a:spcPts val="2150"/>
              </a:lnSpc>
              <a:buSzPct val="100000"/>
              <a:buChar char="•"/>
            </a:pPr>
            <a:r>
              <a:rPr lang="en-US" sz="1350" dirty="0">
                <a:solidFill>
                  <a:srgbClr val="F4CAB8"/>
                </a:solidFill>
                <a:latin typeface="Montserrat Medium" pitchFamily="34" charset="0"/>
                <a:ea typeface="Montserrat Medium" pitchFamily="34" charset="-122"/>
                <a:cs typeface="Montserrat Medium" pitchFamily="34" charset="-120"/>
              </a:rPr>
              <a:t>Esta función guarda los datos en el archivo </a:t>
            </a:r>
            <a:r>
              <a:rPr lang="en-US" sz="1350" dirty="0">
                <a:solidFill>
                  <a:srgbClr val="F4CAB8"/>
                </a:solidFill>
                <a:highlight>
                  <a:srgbClr val="4D1700"/>
                </a:highlight>
                <a:latin typeface="Consolas" pitchFamily="34" charset="0"/>
                <a:ea typeface="Consolas" pitchFamily="34" charset="-122"/>
                <a:cs typeface="Consolas" pitchFamily="34" charset="-120"/>
              </a:rPr>
              <a:t>"cuerpos_de_agua.json"</a:t>
            </a:r>
            <a:r>
              <a:rPr lang="en-US" sz="1350" dirty="0">
                <a:solidFill>
                  <a:srgbClr val="F4CAB8"/>
                </a:solidFill>
                <a:latin typeface="Montserrat Medium" pitchFamily="34" charset="0"/>
                <a:ea typeface="Montserrat Medium" pitchFamily="34" charset="-122"/>
                <a:cs typeface="Montserrat Medium" pitchFamily="34" charset="-120"/>
              </a:rPr>
              <a:t>.</a:t>
            </a:r>
            <a:endParaRPr lang="en-US" sz="1350" dirty="0"/>
          </a:p>
        </p:txBody>
      </p:sp>
      <p:sp>
        <p:nvSpPr>
          <p:cNvPr id="11" name="Text 7"/>
          <p:cNvSpPr/>
          <p:nvPr/>
        </p:nvSpPr>
        <p:spPr>
          <a:xfrm>
            <a:off x="868442" y="3905488"/>
            <a:ext cx="7667625" cy="571024"/>
          </a:xfrm>
          <a:prstGeom prst="rect">
            <a:avLst/>
          </a:prstGeom>
          <a:noFill/>
          <a:ln/>
        </p:spPr>
        <p:txBody>
          <a:bodyPr wrap="square" lIns="0" tIns="0" rIns="0" bIns="0" rtlCol="0" anchor="t"/>
          <a:lstStyle/>
          <a:p>
            <a:pPr marL="685800" lvl="1" indent="-342900" algn="l">
              <a:lnSpc>
                <a:spcPts val="2150"/>
              </a:lnSpc>
              <a:buSzPct val="100000"/>
              <a:buChar char="•"/>
            </a:pPr>
            <a:r>
              <a:rPr lang="en-US" sz="1350" dirty="0">
                <a:solidFill>
                  <a:srgbClr val="F4CAB8"/>
                </a:solidFill>
                <a:latin typeface="Montserrat Medium" pitchFamily="34" charset="0"/>
                <a:ea typeface="Montserrat Medium" pitchFamily="34" charset="-122"/>
                <a:cs typeface="Montserrat Medium" pitchFamily="34" charset="-120"/>
              </a:rPr>
              <a:t>Abre el archivo en modo de escritura (</a:t>
            </a:r>
            <a:r>
              <a:rPr lang="en-US" sz="1350" dirty="0">
                <a:solidFill>
                  <a:srgbClr val="F4CAB8"/>
                </a:solidFill>
                <a:highlight>
                  <a:srgbClr val="4D1700"/>
                </a:highlight>
                <a:latin typeface="Consolas" pitchFamily="34" charset="0"/>
                <a:ea typeface="Consolas" pitchFamily="34" charset="-122"/>
                <a:cs typeface="Consolas" pitchFamily="34" charset="-120"/>
              </a:rPr>
              <a:t>"w"</a:t>
            </a:r>
            <a:r>
              <a:rPr lang="en-US" sz="1350" dirty="0">
                <a:solidFill>
                  <a:srgbClr val="F4CAB8"/>
                </a:solidFill>
                <a:latin typeface="Montserrat Medium" pitchFamily="34" charset="0"/>
                <a:ea typeface="Montserrat Medium" pitchFamily="34" charset="-122"/>
                <a:cs typeface="Montserrat Medium" pitchFamily="34" charset="-120"/>
              </a:rPr>
              <a:t>) y usa </a:t>
            </a:r>
            <a:r>
              <a:rPr lang="en-US" sz="1350" dirty="0">
                <a:solidFill>
                  <a:srgbClr val="F4CAB8"/>
                </a:solidFill>
                <a:highlight>
                  <a:srgbClr val="4D1700"/>
                </a:highlight>
                <a:latin typeface="Consolas" pitchFamily="34" charset="0"/>
                <a:ea typeface="Consolas" pitchFamily="34" charset="-122"/>
                <a:cs typeface="Consolas" pitchFamily="34" charset="-120"/>
              </a:rPr>
              <a:t>json.dump()</a:t>
            </a:r>
            <a:r>
              <a:rPr lang="en-US" sz="1350" dirty="0">
                <a:solidFill>
                  <a:srgbClr val="F4CAB8"/>
                </a:solidFill>
                <a:latin typeface="Montserrat Medium" pitchFamily="34" charset="0"/>
                <a:ea typeface="Montserrat Medium" pitchFamily="34" charset="-122"/>
                <a:cs typeface="Montserrat Medium" pitchFamily="34" charset="-120"/>
              </a:rPr>
              <a:t> para convertir los datos en formato JSON y escribirlos en el archivo.</a:t>
            </a:r>
            <a:endParaRPr lang="en-US" sz="1350" dirty="0"/>
          </a:p>
        </p:txBody>
      </p:sp>
      <p:sp>
        <p:nvSpPr>
          <p:cNvPr id="12" name="Text 8"/>
          <p:cNvSpPr/>
          <p:nvPr/>
        </p:nvSpPr>
        <p:spPr>
          <a:xfrm>
            <a:off x="868442" y="4537234"/>
            <a:ext cx="7667625" cy="571024"/>
          </a:xfrm>
          <a:prstGeom prst="rect">
            <a:avLst/>
          </a:prstGeom>
          <a:noFill/>
          <a:ln/>
        </p:spPr>
        <p:txBody>
          <a:bodyPr wrap="square" lIns="0" tIns="0" rIns="0" bIns="0" rtlCol="0" anchor="t"/>
          <a:lstStyle/>
          <a:p>
            <a:pPr marL="685800" lvl="1" indent="-342900" algn="l">
              <a:lnSpc>
                <a:spcPts val="2150"/>
              </a:lnSpc>
              <a:buSzPct val="100000"/>
              <a:buChar char="•"/>
            </a:pPr>
            <a:r>
              <a:rPr lang="en-US" sz="1350" dirty="0">
                <a:solidFill>
                  <a:srgbClr val="F4CAB8"/>
                </a:solidFill>
                <a:latin typeface="Montserrat Medium" pitchFamily="34" charset="0"/>
                <a:ea typeface="Montserrat Medium" pitchFamily="34" charset="-122"/>
                <a:cs typeface="Montserrat Medium" pitchFamily="34" charset="-120"/>
              </a:rPr>
              <a:t>El parámetro </a:t>
            </a:r>
            <a:r>
              <a:rPr lang="en-US" sz="1350" dirty="0">
                <a:solidFill>
                  <a:srgbClr val="F4CAB8"/>
                </a:solidFill>
                <a:highlight>
                  <a:srgbClr val="4D1700"/>
                </a:highlight>
                <a:latin typeface="Consolas" pitchFamily="34" charset="0"/>
                <a:ea typeface="Consolas" pitchFamily="34" charset="-122"/>
                <a:cs typeface="Consolas" pitchFamily="34" charset="-120"/>
              </a:rPr>
              <a:t>indent=4</a:t>
            </a:r>
            <a:r>
              <a:rPr lang="en-US" sz="1350" dirty="0">
                <a:solidFill>
                  <a:srgbClr val="F4CAB8"/>
                </a:solidFill>
                <a:latin typeface="Montserrat Medium" pitchFamily="34" charset="0"/>
                <a:ea typeface="Montserrat Medium" pitchFamily="34" charset="-122"/>
                <a:cs typeface="Montserrat Medium" pitchFamily="34" charset="-120"/>
              </a:rPr>
              <a:t> en </a:t>
            </a:r>
            <a:r>
              <a:rPr lang="en-US" sz="1350" dirty="0">
                <a:solidFill>
                  <a:srgbClr val="F4CAB8"/>
                </a:solidFill>
                <a:highlight>
                  <a:srgbClr val="4D1700"/>
                </a:highlight>
                <a:latin typeface="Consolas" pitchFamily="34" charset="0"/>
                <a:ea typeface="Consolas" pitchFamily="34" charset="-122"/>
                <a:cs typeface="Consolas" pitchFamily="34" charset="-120"/>
              </a:rPr>
              <a:t>json.dump()</a:t>
            </a:r>
            <a:r>
              <a:rPr lang="en-US" sz="1350" dirty="0">
                <a:solidFill>
                  <a:srgbClr val="F4CAB8"/>
                </a:solidFill>
                <a:latin typeface="Montserrat Medium" pitchFamily="34" charset="0"/>
                <a:ea typeface="Montserrat Medium" pitchFamily="34" charset="-122"/>
                <a:cs typeface="Montserrat Medium" pitchFamily="34" charset="-120"/>
              </a:rPr>
              <a:t> hace que el archivo guardado tenga una estructura legible (con sangrías).</a:t>
            </a:r>
            <a:endParaRPr lang="en-US" sz="1350" dirty="0"/>
          </a:p>
        </p:txBody>
      </p:sp>
      <p:sp>
        <p:nvSpPr>
          <p:cNvPr id="13" name="Text 9"/>
          <p:cNvSpPr/>
          <p:nvPr/>
        </p:nvSpPr>
        <p:spPr>
          <a:xfrm>
            <a:off x="868442" y="5303639"/>
            <a:ext cx="7667625" cy="833676"/>
          </a:xfrm>
          <a:prstGeom prst="rect">
            <a:avLst/>
          </a:prstGeom>
          <a:noFill/>
          <a:ln/>
        </p:spPr>
        <p:txBody>
          <a:bodyPr wrap="square" lIns="0" tIns="0" rIns="0" bIns="0" rtlCol="0" anchor="t"/>
          <a:lstStyle/>
          <a:p>
            <a:pPr marL="0" indent="0">
              <a:lnSpc>
                <a:spcPts val="2150"/>
              </a:lnSpc>
              <a:buNone/>
            </a:pPr>
            <a:r>
              <a:rPr lang="en-US" sz="1350" dirty="0">
                <a:solidFill>
                  <a:srgbClr val="F4CAB8"/>
                </a:solidFill>
                <a:latin typeface="Montserrat Medium" pitchFamily="34" charset="0"/>
                <a:ea typeface="Montserrat Medium" pitchFamily="34" charset="-122"/>
                <a:cs typeface="Montserrat Medium" pitchFamily="34" charset="-120"/>
              </a:rPr>
              <a:t>En resumen, estas funciones permiten cargar y guardar datos en un archivo JSON de manera eficiente, verificando primero la existencia del archivo antes de intentar cargarlo y asegurando que los datos se guarden correctamente en formato JSON.</a:t>
            </a:r>
            <a:endParaRPr lang="en-US" sz="1350" dirty="0"/>
          </a:p>
        </p:txBody>
      </p:sp>
      <p:sp>
        <p:nvSpPr>
          <p:cNvPr id="14" name="Shape 10"/>
          <p:cNvSpPr/>
          <p:nvPr/>
        </p:nvSpPr>
        <p:spPr>
          <a:xfrm>
            <a:off x="607933" y="518874"/>
            <a:ext cx="22860" cy="5813822"/>
          </a:xfrm>
          <a:prstGeom prst="rect">
            <a:avLst/>
          </a:prstGeom>
          <a:solidFill>
            <a:srgbClr val="FFB393"/>
          </a:solidFill>
          <a:ln/>
        </p:spPr>
      </p:sp>
      <p:sp>
        <p:nvSpPr>
          <p:cNvPr id="15" name="Text 11"/>
          <p:cNvSpPr/>
          <p:nvPr/>
        </p:nvSpPr>
        <p:spPr>
          <a:xfrm>
            <a:off x="607933" y="6593205"/>
            <a:ext cx="4632722" cy="579001"/>
          </a:xfrm>
          <a:prstGeom prst="rect">
            <a:avLst/>
          </a:prstGeom>
          <a:noFill/>
          <a:ln/>
        </p:spPr>
        <p:txBody>
          <a:bodyPr wrap="none" lIns="0" tIns="0" rIns="0" bIns="0" rtlCol="0" anchor="t"/>
          <a:lstStyle/>
          <a:p>
            <a:pPr marL="0" indent="0">
              <a:lnSpc>
                <a:spcPts val="4550"/>
              </a:lnSpc>
              <a:buNone/>
            </a:pPr>
            <a:endParaRPr lang="en-US" sz="3600" dirty="0"/>
          </a:p>
        </p:txBody>
      </p:sp>
      <p:sp>
        <p:nvSpPr>
          <p:cNvPr id="16" name="Text 12"/>
          <p:cNvSpPr/>
          <p:nvPr/>
        </p:nvSpPr>
        <p:spPr>
          <a:xfrm>
            <a:off x="607933" y="7432715"/>
            <a:ext cx="7928134" cy="277892"/>
          </a:xfrm>
          <a:prstGeom prst="rect">
            <a:avLst/>
          </a:prstGeom>
          <a:noFill/>
          <a:ln/>
        </p:spPr>
        <p:txBody>
          <a:bodyPr wrap="none" lIns="0" tIns="0" rIns="0" bIns="0" rtlCol="0" anchor="t"/>
          <a:lstStyle/>
          <a:p>
            <a:pPr marL="0" indent="0">
              <a:lnSpc>
                <a:spcPts val="2150"/>
              </a:lnSpc>
              <a:buNone/>
            </a:pP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49260" y="2454712"/>
            <a:ext cx="6304836" cy="1734979"/>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Este código define una función llamada </a:t>
            </a:r>
            <a:r>
              <a:rPr lang="en-US" sz="1650" dirty="0">
                <a:solidFill>
                  <a:srgbClr val="F4CAB8"/>
                </a:solidFill>
                <a:highlight>
                  <a:srgbClr val="4D1700"/>
                </a:highlight>
                <a:latin typeface="Consolas" pitchFamily="34" charset="0"/>
                <a:ea typeface="Consolas" pitchFamily="34" charset="-122"/>
                <a:cs typeface="Consolas" pitchFamily="34" charset="-120"/>
              </a:rPr>
              <a:t>clasificar_irca(irca)</a:t>
            </a:r>
            <a:r>
              <a:rPr lang="en-US" sz="1650" dirty="0">
                <a:solidFill>
                  <a:srgbClr val="F4CAB8"/>
                </a:solidFill>
                <a:latin typeface="Montserrat Medium" pitchFamily="34" charset="0"/>
                <a:ea typeface="Montserrat Medium" pitchFamily="34" charset="-122"/>
                <a:cs typeface="Montserrat Medium" pitchFamily="34" charset="-120"/>
              </a:rPr>
              <a:t> que clasifica el nivel de riesgo de la calidad del aire según un valor de </a:t>
            </a:r>
            <a:r>
              <a:rPr lang="en-US" sz="1650" b="1" dirty="0">
                <a:solidFill>
                  <a:srgbClr val="F4CAB8"/>
                </a:solidFill>
                <a:latin typeface="Montserrat Medium" pitchFamily="34" charset="0"/>
                <a:ea typeface="Montserrat Medium" pitchFamily="34" charset="-122"/>
                <a:cs typeface="Montserrat Medium" pitchFamily="34" charset="-120"/>
              </a:rPr>
              <a:t>IRCA</a:t>
            </a:r>
            <a:r>
              <a:rPr lang="en-US" sz="1650" dirty="0">
                <a:solidFill>
                  <a:srgbClr val="F4CAB8"/>
                </a:solidFill>
                <a:latin typeface="Montserrat Medium" pitchFamily="34" charset="0"/>
                <a:ea typeface="Montserrat Medium" pitchFamily="34" charset="-122"/>
                <a:cs typeface="Montserrat Medium" pitchFamily="34" charset="-120"/>
              </a:rPr>
              <a:t> (Índice de Calidad del Aire), que generalmente se utiliza para medir la concentración de contaminantes en el aire y su impacto en la salud.</a:t>
            </a:r>
            <a:endParaRPr lang="en-US" sz="1650" dirty="0"/>
          </a:p>
        </p:txBody>
      </p:sp>
      <p:sp>
        <p:nvSpPr>
          <p:cNvPr id="3" name="Text 1"/>
          <p:cNvSpPr/>
          <p:nvPr/>
        </p:nvSpPr>
        <p:spPr>
          <a:xfrm>
            <a:off x="749260" y="4382333"/>
            <a:ext cx="6304836" cy="1392555"/>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función recibe un parámetro </a:t>
            </a:r>
            <a:r>
              <a:rPr lang="en-US" sz="1650" dirty="0">
                <a:solidFill>
                  <a:srgbClr val="F4CAB8"/>
                </a:solidFill>
                <a:highlight>
                  <a:srgbClr val="4D1700"/>
                </a:highlight>
                <a:latin typeface="Consolas" pitchFamily="34" charset="0"/>
                <a:ea typeface="Consolas" pitchFamily="34" charset="-122"/>
                <a:cs typeface="Consolas" pitchFamily="34" charset="-120"/>
              </a:rPr>
              <a:t>irca</a:t>
            </a:r>
            <a:r>
              <a:rPr lang="en-US" sz="1650" dirty="0">
                <a:solidFill>
                  <a:srgbClr val="F4CAB8"/>
                </a:solidFill>
                <a:latin typeface="Montserrat Medium" pitchFamily="34" charset="0"/>
                <a:ea typeface="Montserrat Medium" pitchFamily="34" charset="-122"/>
                <a:cs typeface="Montserrat Medium" pitchFamily="34" charset="-120"/>
              </a:rPr>
              <a:t> (que representa el valor del índice de calidad del aire) y devuelve una cadena de texto que indica el nivel de riesgo correspondiente a ese valor</a:t>
            </a:r>
            <a:endParaRPr lang="en-US" sz="1650" dirty="0"/>
          </a:p>
        </p:txBody>
      </p:sp>
      <p:pic>
        <p:nvPicPr>
          <p:cNvPr id="4" name="Image 0" descr="preencoded.png"/>
          <p:cNvPicPr>
            <a:picLocks noChangeAspect="1"/>
          </p:cNvPicPr>
          <p:nvPr/>
        </p:nvPicPr>
        <p:blipFill>
          <a:blip r:embed="rId3"/>
          <a:stretch>
            <a:fillRect/>
          </a:stretch>
        </p:blipFill>
        <p:spPr>
          <a:xfrm>
            <a:off x="7583924" y="1857018"/>
            <a:ext cx="6304836" cy="451556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49260" y="3075980"/>
            <a:ext cx="6304836" cy="2077403"/>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Este código define una función llamada </a:t>
            </a:r>
            <a:r>
              <a:rPr lang="en-US" sz="1650" dirty="0">
                <a:solidFill>
                  <a:srgbClr val="F4CAB8"/>
                </a:solidFill>
                <a:highlight>
                  <a:srgbClr val="4D1700"/>
                </a:highlight>
                <a:latin typeface="Consolas" pitchFamily="34" charset="0"/>
                <a:ea typeface="Consolas" pitchFamily="34" charset="-122"/>
                <a:cs typeface="Consolas" pitchFamily="34" charset="-120"/>
              </a:rPr>
              <a:t>opciones_tipos(opc)</a:t>
            </a:r>
            <a:r>
              <a:rPr lang="en-US" sz="1650" dirty="0">
                <a:solidFill>
                  <a:srgbClr val="F4CAB8"/>
                </a:solidFill>
                <a:latin typeface="Montserrat Medium" pitchFamily="34" charset="0"/>
                <a:ea typeface="Montserrat Medium" pitchFamily="34" charset="-122"/>
                <a:cs typeface="Montserrat Medium" pitchFamily="34" charset="-120"/>
              </a:rPr>
              <a:t> que toma como entrada un valor </a:t>
            </a:r>
            <a:r>
              <a:rPr lang="en-US" sz="1650" dirty="0">
                <a:solidFill>
                  <a:srgbClr val="F4CAB8"/>
                </a:solidFill>
                <a:highlight>
                  <a:srgbClr val="4D1700"/>
                </a:highlight>
                <a:latin typeface="Consolas" pitchFamily="34" charset="0"/>
                <a:ea typeface="Consolas" pitchFamily="34" charset="-122"/>
                <a:cs typeface="Consolas" pitchFamily="34" charset="-120"/>
              </a:rPr>
              <a:t>opc</a:t>
            </a:r>
            <a:r>
              <a:rPr lang="en-US" sz="1650" dirty="0">
                <a:solidFill>
                  <a:srgbClr val="F4CAB8"/>
                </a:solidFill>
                <a:latin typeface="Montserrat Medium" pitchFamily="34" charset="0"/>
                <a:ea typeface="Montserrat Medium" pitchFamily="34" charset="-122"/>
                <a:cs typeface="Montserrat Medium" pitchFamily="34" charset="-120"/>
              </a:rPr>
              <a:t> (un número entero) y devuelve un tipo de cuerpo de agua correspondiente a ese número. Si el valor ingresado no está en el rango válido, la función devuelve un mensaje de error.</a:t>
            </a:r>
            <a:endParaRPr lang="en-US" sz="1650" dirty="0"/>
          </a:p>
        </p:txBody>
      </p:sp>
      <p:pic>
        <p:nvPicPr>
          <p:cNvPr id="3" name="Image 0" descr="preencoded.png"/>
          <p:cNvPicPr>
            <a:picLocks noChangeAspect="1"/>
          </p:cNvPicPr>
          <p:nvPr/>
        </p:nvPicPr>
        <p:blipFill>
          <a:blip r:embed="rId3"/>
          <a:stretch>
            <a:fillRect/>
          </a:stretch>
        </p:blipFill>
        <p:spPr>
          <a:xfrm>
            <a:off x="7583924" y="1532930"/>
            <a:ext cx="6304836" cy="516362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49260" y="3381018"/>
            <a:ext cx="6304836" cy="365284"/>
          </a:xfrm>
          <a:prstGeom prst="rect">
            <a:avLst/>
          </a:prstGeom>
          <a:noFill/>
          <a:ln/>
        </p:spPr>
        <p:txBody>
          <a:bodyPr wrap="none" lIns="0" tIns="0" rIns="0" bIns="0" rtlCol="0" anchor="t"/>
          <a:lstStyle/>
          <a:p>
            <a:pPr marL="0" indent="0">
              <a:lnSpc>
                <a:spcPts val="2650"/>
              </a:lnSpc>
              <a:buNone/>
            </a:pPr>
            <a:r>
              <a:rPr lang="en-US" sz="1650" dirty="0">
                <a:solidFill>
                  <a:srgbClr val="F4CAB8"/>
                </a:solidFill>
                <a:highlight>
                  <a:srgbClr val="4D1700"/>
                </a:highlight>
                <a:latin typeface="Consolas" pitchFamily="34" charset="0"/>
                <a:ea typeface="Consolas" pitchFamily="34" charset="-122"/>
                <a:cs typeface="Consolas" pitchFamily="34" charset="-120"/>
              </a:rPr>
              <a:t>print("\nMenú:")</a:t>
            </a:r>
            <a:r>
              <a:rPr lang="en-US" sz="1650" dirty="0">
                <a:solidFill>
                  <a:srgbClr val="F4CAB8"/>
                </a:solidFill>
                <a:latin typeface="Montserrat Medium" pitchFamily="34" charset="0"/>
                <a:ea typeface="Montserrat Medium" pitchFamily="34" charset="-122"/>
                <a:cs typeface="Montserrat Medium" pitchFamily="34" charset="-120"/>
              </a:rPr>
              <a:t>:</a:t>
            </a:r>
            <a:endParaRPr lang="en-US" sz="1650" dirty="0"/>
          </a:p>
        </p:txBody>
      </p:sp>
      <p:sp>
        <p:nvSpPr>
          <p:cNvPr id="3" name="Text 1"/>
          <p:cNvSpPr/>
          <p:nvPr/>
        </p:nvSpPr>
        <p:spPr>
          <a:xfrm>
            <a:off x="749260" y="3938945"/>
            <a:ext cx="6304836" cy="1027271"/>
          </a:xfrm>
          <a:prstGeom prst="rect">
            <a:avLst/>
          </a:prstGeom>
          <a:noFill/>
          <a:ln/>
        </p:spPr>
        <p:txBody>
          <a:bodyPr wrap="square" lIns="0" tIns="0" rIns="0" bIns="0" rtlCol="0" anchor="t"/>
          <a:lstStyle/>
          <a:p>
            <a:pPr marL="342900" indent="-342900" algn="l">
              <a:lnSpc>
                <a:spcPts val="2650"/>
              </a:lnSpc>
              <a:buSzPct val="100000"/>
              <a:buChar char="•"/>
            </a:pPr>
            <a:r>
              <a:rPr lang="en-US" sz="1650" dirty="0">
                <a:solidFill>
                  <a:srgbClr val="F4CAB8"/>
                </a:solidFill>
                <a:latin typeface="Montserrat Medium" pitchFamily="34" charset="0"/>
                <a:ea typeface="Montserrat Medium" pitchFamily="34" charset="-122"/>
                <a:cs typeface="Montserrat Medium" pitchFamily="34" charset="-120"/>
              </a:rPr>
              <a:t>Imprime un salto de línea (para dar espacio) seguido de la palabra "Menú:", lo que indica que lo que sigue es un menú</a:t>
            </a:r>
            <a:endParaRPr lang="en-US" sz="1650" dirty="0"/>
          </a:p>
        </p:txBody>
      </p:sp>
      <p:pic>
        <p:nvPicPr>
          <p:cNvPr id="4" name="Image 0" descr="preencoded.png"/>
          <p:cNvPicPr>
            <a:picLocks noChangeAspect="1"/>
          </p:cNvPicPr>
          <p:nvPr/>
        </p:nvPicPr>
        <p:blipFill>
          <a:blip r:embed="rId3"/>
          <a:stretch>
            <a:fillRect/>
          </a:stretch>
        </p:blipFill>
        <p:spPr>
          <a:xfrm>
            <a:off x="7583924" y="3218974"/>
            <a:ext cx="6304836" cy="179153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49260" y="3247192"/>
            <a:ext cx="6304836" cy="1734979"/>
          </a:xfrm>
          <a:prstGeom prst="rect">
            <a:avLst/>
          </a:prstGeom>
          <a:noFill/>
          <a:ln/>
        </p:spPr>
        <p:txBody>
          <a:bodyPr wrap="square" lIns="0" tIns="0" rIns="0" bIns="0" rtlCol="0" anchor="t"/>
          <a:lstStyle/>
          <a:p>
            <a:pPr marL="0" indent="0">
              <a:lnSpc>
                <a:spcPts val="2650"/>
              </a:lnSpc>
              <a:buNone/>
            </a:pPr>
            <a:r>
              <a:rPr lang="en-US" sz="1650" dirty="0">
                <a:solidFill>
                  <a:srgbClr val="F4CAB8"/>
                </a:solidFill>
                <a:latin typeface="Montserrat Medium" pitchFamily="34" charset="0"/>
                <a:ea typeface="Montserrat Medium" pitchFamily="34" charset="-122"/>
                <a:cs typeface="Montserrat Medium" pitchFamily="34" charset="-120"/>
              </a:rPr>
              <a:t>La función </a:t>
            </a:r>
            <a:r>
              <a:rPr lang="en-US" sz="1650" dirty="0">
                <a:solidFill>
                  <a:srgbClr val="F4CAB8"/>
                </a:solidFill>
                <a:highlight>
                  <a:srgbClr val="4D1700"/>
                </a:highlight>
                <a:latin typeface="Consolas" pitchFamily="34" charset="0"/>
                <a:ea typeface="Consolas" pitchFamily="34" charset="-122"/>
                <a:cs typeface="Consolas" pitchFamily="34" charset="-120"/>
              </a:rPr>
              <a:t>Menu_tipos()</a:t>
            </a:r>
            <a:r>
              <a:rPr lang="en-US" sz="1650" dirty="0">
                <a:solidFill>
                  <a:srgbClr val="F4CAB8"/>
                </a:solidFill>
                <a:latin typeface="Montserrat Medium" pitchFamily="34" charset="0"/>
                <a:ea typeface="Montserrat Medium" pitchFamily="34" charset="-122"/>
                <a:cs typeface="Montserrat Medium" pitchFamily="34" charset="-120"/>
              </a:rPr>
              <a:t> que has mostrado imprime un menú con una lista de opciones numeradas para que el usuario elija un tipo de cuerpo de agua. Este menú es similar al que mostraste anteriormente, pero enfocado únicamente en los tipos de cuerpos de agua disponibles.</a:t>
            </a:r>
            <a:endParaRPr lang="en-US" sz="1650" dirty="0"/>
          </a:p>
        </p:txBody>
      </p:sp>
      <p:pic>
        <p:nvPicPr>
          <p:cNvPr id="3" name="Image 0" descr="preencoded.png"/>
          <p:cNvPicPr>
            <a:picLocks noChangeAspect="1"/>
          </p:cNvPicPr>
          <p:nvPr/>
        </p:nvPicPr>
        <p:blipFill>
          <a:blip r:embed="rId3"/>
          <a:stretch>
            <a:fillRect/>
          </a:stretch>
        </p:blipFill>
        <p:spPr>
          <a:xfrm>
            <a:off x="7583924" y="1772364"/>
            <a:ext cx="6304836" cy="468475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TotalTime>
  <Words>1030</Words>
  <Application>Microsoft Office PowerPoint</Application>
  <PresentationFormat>Personalizado</PresentationFormat>
  <Paragraphs>63</Paragraphs>
  <Slides>16</Slides>
  <Notes>16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16</vt:i4>
      </vt:variant>
    </vt:vector>
  </HeadingPairs>
  <TitlesOfParts>
    <vt:vector size="22" baseType="lpstr">
      <vt:lpstr>Montserrat Medium</vt:lpstr>
      <vt:lpstr>Calibri</vt:lpstr>
      <vt:lpstr>Brygada 1918 Bold</vt:lpstr>
      <vt:lpstr>Consolas</vt:lpstr>
      <vt:lpstr>Arial</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ADSI</cp:lastModifiedBy>
  <cp:revision>5</cp:revision>
  <dcterms:created xsi:type="dcterms:W3CDTF">2024-12-13T20:29:39Z</dcterms:created>
  <dcterms:modified xsi:type="dcterms:W3CDTF">2024-12-14T00:41:49Z</dcterms:modified>
</cp:coreProperties>
</file>